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Arial Black" panose="020B0A04020102020204" pitchFamily="34" charset="0"/>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730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FXezI2l_0n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3EYK0C8-A6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i-HRhQKwaC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5935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74714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Video Link: https://www.youtube.com/watch?v=Wl2_knlv_xw</a:t>
            </a:r>
          </a:p>
        </p:txBody>
      </p:sp>
      <p:sp>
        <p:nvSpPr>
          <p:cNvPr id="224" name="Shape 22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850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38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0" name="Shape 24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6001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u="sng">
                <a:solidFill>
                  <a:schemeClr val="hlink"/>
                </a:solidFill>
                <a:hlinkClick r:id="rId3"/>
              </a:rPr>
              <a:t>https://www.youtube.com/watch?v=FXezI2l_0nM</a:t>
            </a:r>
            <a:r>
              <a:rPr lang="en-US"/>
              <a:t> </a:t>
            </a:r>
          </a:p>
        </p:txBody>
      </p:sp>
      <p:sp>
        <p:nvSpPr>
          <p:cNvPr id="248" name="Shape 24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49653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5" name="Shape 25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6" name="Shape 25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97295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u="sng">
                <a:solidFill>
                  <a:schemeClr val="hlink"/>
                </a:solidFill>
                <a:hlinkClick r:id="rId3"/>
              </a:rPr>
              <a:t>https://youtu.be/3EYK0C8-A68</a:t>
            </a:r>
            <a:r>
              <a:rPr lang="en-US"/>
              <a:t> </a:t>
            </a:r>
          </a:p>
        </p:txBody>
      </p:sp>
      <p:sp>
        <p:nvSpPr>
          <p:cNvPr id="264" name="Shape 264"/>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extLst>
      <p:ext uri="{BB962C8B-B14F-4D97-AF65-F5344CB8AC3E}">
        <p14:creationId xmlns:p14="http://schemas.microsoft.com/office/powerpoint/2010/main" val="169988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2" name="Shape 27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222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u="sng">
                <a:solidFill>
                  <a:schemeClr val="hlink"/>
                </a:solidFill>
                <a:hlinkClick r:id="rId3"/>
              </a:rPr>
              <a:t>https://www.youtube.com/watch?v=i-HRhQKwaCQ</a:t>
            </a:r>
            <a:r>
              <a:rPr lang="en-US"/>
              <a:t> </a:t>
            </a:r>
          </a:p>
        </p:txBody>
      </p:sp>
      <p:sp>
        <p:nvSpPr>
          <p:cNvPr id="280" name="Shape 280"/>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18</a:t>
            </a:fld>
            <a:endParaRPr lang="en-US"/>
          </a:p>
        </p:txBody>
      </p:sp>
    </p:spTree>
    <p:extLst>
      <p:ext uri="{BB962C8B-B14F-4D97-AF65-F5344CB8AC3E}">
        <p14:creationId xmlns:p14="http://schemas.microsoft.com/office/powerpoint/2010/main" val="3764851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8" name="Shape 28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245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156" name="Shape 15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441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960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63817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326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65520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8349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57274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01986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65310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8015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5" name="Shape 3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877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76828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7677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38824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Video Link: https://www.youtube.com/watch?v=Oeu_bgSczLY</a:t>
            </a:r>
          </a:p>
        </p:txBody>
      </p:sp>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13515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38919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55145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Video Link: https://www.youtube.com/watch?v=VazRhsh6uys</a:t>
            </a: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9876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6038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77042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21486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482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69" name="Shape 169"/>
          <p:cNvSpPr txBox="1">
            <a:spLocks noGrp="1"/>
          </p:cNvSpPr>
          <p:nvPr>
            <p:ph type="sldNum" idx="12"/>
          </p:nvPr>
        </p:nvSpPr>
        <p:spPr>
          <a:xfrm>
            <a:off x="3884612" y="8685213"/>
            <a:ext cx="2971800" cy="457200"/>
          </a:xfrm>
          <a:prstGeom prst="rect">
            <a:avLst/>
          </a:prstGeom>
        </p:spPr>
        <p:txBody>
          <a:bodyPr wrap="square" lIns="91425" tIns="45700" rIns="91425" bIns="45700" anchor="b" anchorCtr="0">
            <a:noAutofit/>
          </a:bodyPr>
          <a:lstStyle/>
          <a:p>
            <a:pPr lvl="0" rtl="0">
              <a:spcBef>
                <a:spcPts val="0"/>
              </a:spcBef>
              <a:buClr>
                <a:schemeClr val="dk1"/>
              </a:buClr>
              <a:buSzPct val="25000"/>
              <a:buFont typeface="Calibri"/>
              <a:buNone/>
            </a:pPr>
            <a:fld id="{00000000-1234-1234-1234-123412341234}" type="slidenum">
              <a:rPr lang="en-US"/>
              <a:t>4</a:t>
            </a:fld>
            <a:endParaRPr lang="en-US"/>
          </a:p>
        </p:txBody>
      </p:sp>
    </p:spTree>
    <p:extLst>
      <p:ext uri="{BB962C8B-B14F-4D97-AF65-F5344CB8AC3E}">
        <p14:creationId xmlns:p14="http://schemas.microsoft.com/office/powerpoint/2010/main" val="3782511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2801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590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815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Video Link: https://www.youtube.com/watch?v=TJ1SDXbij8Y</a:t>
            </a: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6823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84268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9800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pic>
        <p:nvPicPr>
          <p:cNvPr id="14" name="Shape 14" descr="Artboard 1-100.jpg"/>
          <p:cNvPicPr preferRelativeResize="0"/>
          <p:nvPr/>
        </p:nvPicPr>
        <p:blipFill rotWithShape="1">
          <a:blip r:embed="rId2">
            <a:alphaModFix/>
          </a:blip>
          <a:srcRect/>
          <a:stretch/>
        </p:blipFill>
        <p:spPr>
          <a:xfrm>
            <a:off x="3657625" y="-50"/>
            <a:ext cx="5486381" cy="6858000"/>
          </a:xfrm>
          <a:prstGeom prst="rect">
            <a:avLst/>
          </a:prstGeom>
          <a:noFill/>
          <a:ln>
            <a:noFill/>
          </a:ln>
        </p:spPr>
      </p:pic>
      <p:sp>
        <p:nvSpPr>
          <p:cNvPr id="15" name="Shape 15"/>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3600" b="1" i="0" u="none" strike="noStrike" cap="none">
                <a:solidFill>
                  <a:srgbClr val="FFFFFF"/>
                </a:solidFill>
                <a:latin typeface="Arial Black"/>
                <a:ea typeface="Arial Black"/>
                <a:cs typeface="Arial Black"/>
                <a:sym typeface="Arial Black"/>
              </a:defRPr>
            </a:lvl1pPr>
            <a:lvl2pPr lvl="1" indent="0" algn="ctr">
              <a:spcBef>
                <a:spcPts val="0"/>
              </a:spcBef>
              <a:buClr>
                <a:schemeClr val="dk1"/>
              </a:buClr>
              <a:buFont typeface="Arial"/>
              <a:buNone/>
              <a:defRPr sz="3600">
                <a:solidFill>
                  <a:schemeClr val="dk1"/>
                </a:solidFill>
              </a:defRPr>
            </a:lvl2pPr>
            <a:lvl3pPr lvl="2" indent="0" algn="ctr">
              <a:spcBef>
                <a:spcPts val="0"/>
              </a:spcBef>
              <a:buClr>
                <a:schemeClr val="dk1"/>
              </a:buClr>
              <a:buFont typeface="Arial"/>
              <a:buNone/>
              <a:defRPr sz="3600">
                <a:solidFill>
                  <a:schemeClr val="dk1"/>
                </a:solidFill>
              </a:defRPr>
            </a:lvl3pPr>
            <a:lvl4pPr lvl="3" indent="0" algn="ctr">
              <a:spcBef>
                <a:spcPts val="0"/>
              </a:spcBef>
              <a:buClr>
                <a:schemeClr val="dk1"/>
              </a:buClr>
              <a:buFont typeface="Arial"/>
              <a:buNone/>
              <a:defRPr sz="3600">
                <a:solidFill>
                  <a:schemeClr val="dk1"/>
                </a:solidFill>
              </a:defRPr>
            </a:lvl4pPr>
            <a:lvl5pPr lvl="4" indent="0" algn="ctr">
              <a:spcBef>
                <a:spcPts val="0"/>
              </a:spcBef>
              <a:buClr>
                <a:schemeClr val="dk1"/>
              </a:buClr>
              <a:buFont typeface="Arial"/>
              <a:buNone/>
              <a:defRPr sz="3600">
                <a:solidFill>
                  <a:schemeClr val="dk1"/>
                </a:solidFill>
              </a:defRPr>
            </a:lvl5pPr>
            <a:lvl6pPr lvl="5" indent="0" algn="ctr">
              <a:spcBef>
                <a:spcPts val="0"/>
              </a:spcBef>
              <a:buClr>
                <a:schemeClr val="dk1"/>
              </a:buClr>
              <a:buFont typeface="Arial"/>
              <a:buNone/>
              <a:defRPr sz="3600">
                <a:solidFill>
                  <a:schemeClr val="dk1"/>
                </a:solidFill>
              </a:defRPr>
            </a:lvl6pPr>
            <a:lvl7pPr lvl="6" indent="0" algn="ctr">
              <a:spcBef>
                <a:spcPts val="0"/>
              </a:spcBef>
              <a:buClr>
                <a:schemeClr val="dk1"/>
              </a:buClr>
              <a:buFont typeface="Arial"/>
              <a:buNone/>
              <a:defRPr sz="3600">
                <a:solidFill>
                  <a:schemeClr val="dk1"/>
                </a:solidFill>
              </a:defRPr>
            </a:lvl7pPr>
            <a:lvl8pPr lvl="7" indent="0" algn="ctr">
              <a:spcBef>
                <a:spcPts val="0"/>
              </a:spcBef>
              <a:buClr>
                <a:schemeClr val="dk1"/>
              </a:buClr>
              <a:buFont typeface="Arial"/>
              <a:buNone/>
              <a:defRPr sz="3600">
                <a:solidFill>
                  <a:schemeClr val="dk1"/>
                </a:solidFill>
              </a:defRPr>
            </a:lvl8pPr>
            <a:lvl9pPr lvl="8" indent="0" algn="ctr">
              <a:spcBef>
                <a:spcPts val="0"/>
              </a:spcBef>
              <a:buClr>
                <a:schemeClr val="dk1"/>
              </a:buClr>
              <a:buFont typeface="Arial"/>
              <a:buNone/>
              <a:defRPr sz="3600">
                <a:solidFill>
                  <a:schemeClr val="dk1"/>
                </a:solidFill>
              </a:defRPr>
            </a:lvl9pPr>
          </a:lstStyle>
          <a:p>
            <a:endParaRPr/>
          </a:p>
        </p:txBody>
      </p:sp>
      <p:pic>
        <p:nvPicPr>
          <p:cNvPr id="16" name="Shape 16" descr="PPP-Logo_RGB.png"/>
          <p:cNvPicPr preferRelativeResize="0"/>
          <p:nvPr/>
        </p:nvPicPr>
        <p:blipFill rotWithShape="1">
          <a:blip r:embed="rId3">
            <a:alphaModFix/>
          </a:blip>
          <a:srcRect/>
          <a:stretch/>
        </p:blipFill>
        <p:spPr>
          <a:xfrm>
            <a:off x="0" y="0"/>
            <a:ext cx="3661650" cy="3661650"/>
          </a:xfrm>
          <a:prstGeom prst="rect">
            <a:avLst/>
          </a:prstGeom>
          <a:noFill/>
          <a:ln>
            <a:noFill/>
          </a:ln>
        </p:spPr>
      </p:pic>
      <p:sp>
        <p:nvSpPr>
          <p:cNvPr id="17" name="Shape 17"/>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SzPct val="25000"/>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pic>
        <p:nvPicPr>
          <p:cNvPr id="89" name="Shape 89"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pic>
        <p:nvPicPr>
          <p:cNvPr id="90" name="Shape 90"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91" name="Shape 91"/>
          <p:cNvSpPr txBox="1">
            <a:spLocks noGrp="1"/>
          </p:cNvSpPr>
          <p:nvPr>
            <p:ph type="subTitle" idx="1"/>
          </p:nvPr>
        </p:nvSpPr>
        <p:spPr>
          <a:xfrm>
            <a:off x="3841750" y="5454650"/>
            <a:ext cx="4483200" cy="6285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93"/>
        <p:cNvGrpSpPr/>
        <p:nvPr/>
      </p:nvGrpSpPr>
      <p:grpSpPr>
        <a:xfrm>
          <a:off x="0" y="0"/>
          <a:ext cx="0" cy="0"/>
          <a:chOff x="0" y="0"/>
          <a:chExt cx="0" cy="0"/>
        </a:xfrm>
      </p:grpSpPr>
      <p:sp>
        <p:nvSpPr>
          <p:cNvPr id="94" name="Shape 94"/>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5" name="Shape 95" descr="File_000 (2).png"/>
          <p:cNvPicPr preferRelativeResize="0"/>
          <p:nvPr/>
        </p:nvPicPr>
        <p:blipFill rotWithShape="1">
          <a:blip r:embed="rId2">
            <a:alphaModFix/>
          </a:blip>
          <a:srcRect l="15346" r="8607"/>
          <a:stretch/>
        </p:blipFill>
        <p:spPr>
          <a:xfrm>
            <a:off x="5607000" y="-19050"/>
            <a:ext cx="3537001" cy="6877051"/>
          </a:xfrm>
          <a:prstGeom prst="rect">
            <a:avLst/>
          </a:prstGeom>
          <a:noFill/>
          <a:ln>
            <a:noFill/>
          </a:ln>
        </p:spPr>
      </p:pic>
      <p:sp>
        <p:nvSpPr>
          <p:cNvPr id="96" name="Shape 96"/>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97" name="Shape 97"/>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8" name="Shape 98"/>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0" name="Shape 10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1"/>
        <p:cNvGrpSpPr/>
        <p:nvPr/>
      </p:nvGrpSpPr>
      <p:grpSpPr>
        <a:xfrm>
          <a:off x="0" y="0"/>
          <a:ext cx="0" cy="0"/>
          <a:chOff x="0" y="0"/>
          <a:chExt cx="0" cy="0"/>
        </a:xfrm>
      </p:grpSpPr>
      <p:sp>
        <p:nvSpPr>
          <p:cNvPr id="102" name="Shape 102"/>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103" name="Shape 103"/>
          <p:cNvSpPr/>
          <p:nvPr/>
        </p:nvSpPr>
        <p:spPr>
          <a:xfrm>
            <a:off x="0" y="6324874"/>
            <a:ext cx="9144000" cy="533099"/>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04" name="Shape 104"/>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5" name="Shape 10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06" name="Shape 106"/>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7" name="Shape 107"/>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08" name="Shape 108"/>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9" name="Shape 109"/>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11" name="Shape 111"/>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2" name="Shape 112"/>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13" name="Shape 11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1">
    <p:spTree>
      <p:nvGrpSpPr>
        <p:cNvPr id="1" name="Shape 114"/>
        <p:cNvGrpSpPr/>
        <p:nvPr/>
      </p:nvGrpSpPr>
      <p:grpSpPr>
        <a:xfrm>
          <a:off x="0" y="0"/>
          <a:ext cx="0" cy="0"/>
          <a:chOff x="0" y="0"/>
          <a:chExt cx="0" cy="0"/>
        </a:xfrm>
      </p:grpSpPr>
      <p:sp>
        <p:nvSpPr>
          <p:cNvPr id="115" name="Shape 115"/>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116" name="Shape 116"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17" name="Shape 117"/>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18" name="Shape 118"/>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19" name="Shape 119"/>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120"/>
        <p:cNvGrpSpPr/>
        <p:nvPr/>
      </p:nvGrpSpPr>
      <p:grpSpPr>
        <a:xfrm>
          <a:off x="0" y="0"/>
          <a:ext cx="0" cy="0"/>
          <a:chOff x="0" y="0"/>
          <a:chExt cx="0" cy="0"/>
        </a:xfrm>
      </p:grpSpPr>
      <p:sp>
        <p:nvSpPr>
          <p:cNvPr id="121" name="Shape 121"/>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122" name="Shape 122"/>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24"/>
        <p:cNvGrpSpPr/>
        <p:nvPr/>
      </p:nvGrpSpPr>
      <p:grpSpPr>
        <a:xfrm>
          <a:off x="0" y="0"/>
          <a:ext cx="0" cy="0"/>
          <a:chOff x="0" y="0"/>
          <a:chExt cx="0" cy="0"/>
        </a:xfrm>
      </p:grpSpPr>
      <p:pic>
        <p:nvPicPr>
          <p:cNvPr id="125" name="Shape 125"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26" name="Shape 126"/>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7" name="Shape 127"/>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28" name="Shape 128"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29" name="Shape 129"/>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30" name="Shape 13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31" name="Shape 131"/>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ain point">
    <p:spTree>
      <p:nvGrpSpPr>
        <p:cNvPr id="1" name="Shape 132"/>
        <p:cNvGrpSpPr/>
        <p:nvPr/>
      </p:nvGrpSpPr>
      <p:grpSpPr>
        <a:xfrm>
          <a:off x="0" y="0"/>
          <a:ext cx="0" cy="0"/>
          <a:chOff x="0" y="0"/>
          <a:chExt cx="0" cy="0"/>
        </a:xfrm>
      </p:grpSpPr>
      <p:sp>
        <p:nvSpPr>
          <p:cNvPr id="133" name="Shape 133"/>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4" name="Shape 134"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35" name="Shape 135"/>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136" name="Shape 136"/>
          <p:cNvSpPr/>
          <p:nvPr/>
        </p:nvSpPr>
        <p:spPr>
          <a:xfrm>
            <a:off x="0" y="6324874"/>
            <a:ext cx="9144000" cy="533099"/>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37" name="Shape 13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38" name="Shape 13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lide">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4179325" y="4042292"/>
            <a:ext cx="4430192" cy="19049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Black"/>
              <a:buNone/>
              <a:defRPr sz="2400" b="1" i="0" u="none" strike="noStrike" cap="none">
                <a:solidFill>
                  <a:schemeClr val="lt1"/>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1"/>
        <p:cNvGrpSpPr/>
        <p:nvPr/>
      </p:nvGrpSpPr>
      <p:grpSpPr>
        <a:xfrm>
          <a:off x="0" y="0"/>
          <a:ext cx="0" cy="0"/>
          <a:chOff x="0" y="0"/>
          <a:chExt cx="0" cy="0"/>
        </a:xfrm>
      </p:grpSpPr>
      <p:sp>
        <p:nvSpPr>
          <p:cNvPr id="142" name="Shape 142"/>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7"/>
            <a:ext cx="8229600" cy="1002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46" name="Shape 146"/>
          <p:cNvSpPr txBox="1">
            <a:spLocks noGrp="1"/>
          </p:cNvSpPr>
          <p:nvPr>
            <p:ph type="ftr" idx="11"/>
          </p:nvPr>
        </p:nvSpPr>
        <p:spPr>
          <a:xfrm>
            <a:off x="241284" y="6222998"/>
            <a:ext cx="2895600" cy="63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47" name="Shape 147"/>
          <p:cNvSpPr txBox="1">
            <a:spLocks noGrp="1"/>
          </p:cNvSpPr>
          <p:nvPr>
            <p:ph type="sldNum" idx="12"/>
          </p:nvPr>
        </p:nvSpPr>
        <p:spPr>
          <a:xfrm>
            <a:off x="6791315" y="6222998"/>
            <a:ext cx="2133600" cy="635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9"/>
        <p:cNvGrpSpPr/>
        <p:nvPr/>
      </p:nvGrpSpPr>
      <p:grpSpPr>
        <a:xfrm>
          <a:off x="0" y="0"/>
          <a:ext cx="0" cy="0"/>
          <a:chOff x="0" y="0"/>
          <a:chExt cx="0" cy="0"/>
        </a:xfrm>
      </p:grpSpPr>
      <p:pic>
        <p:nvPicPr>
          <p:cNvPr id="20" name="Shape 20" descr="PPP-Logo_REV.png"/>
          <p:cNvPicPr preferRelativeResize="0"/>
          <p:nvPr/>
        </p:nvPicPr>
        <p:blipFill rotWithShape="1">
          <a:blip r:embed="rId2">
            <a:alphaModFix/>
          </a:blip>
          <a:srcRect/>
          <a:stretch/>
        </p:blipFill>
        <p:spPr>
          <a:xfrm>
            <a:off x="7892250" y="199325"/>
            <a:ext cx="903298" cy="1201545"/>
          </a:xfrm>
          <a:prstGeom prst="rect">
            <a:avLst/>
          </a:prstGeom>
          <a:noFill/>
          <a:ln>
            <a:noFill/>
          </a:ln>
        </p:spPr>
      </p:pic>
      <p:sp>
        <p:nvSpPr>
          <p:cNvPr id="21" name="Shape 21"/>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 name="Shape 22"/>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23" name="Shape 2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72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Font typeface="Arial"/>
              <a:buNone/>
              <a:defRPr sz="4800">
                <a:solidFill>
                  <a:srgbClr val="FFFFFF"/>
                </a:solidFill>
              </a:defRPr>
            </a:lvl2pPr>
            <a:lvl3pPr lvl="2" indent="0" rtl="0">
              <a:spcBef>
                <a:spcPts val="0"/>
              </a:spcBef>
              <a:buClr>
                <a:srgbClr val="FFFFFF"/>
              </a:buClr>
              <a:buFont typeface="Arial"/>
              <a:buNone/>
              <a:defRPr sz="4800">
                <a:solidFill>
                  <a:srgbClr val="FFFFFF"/>
                </a:solidFill>
              </a:defRPr>
            </a:lvl3pPr>
            <a:lvl4pPr lvl="3" indent="0" rtl="0">
              <a:spcBef>
                <a:spcPts val="0"/>
              </a:spcBef>
              <a:buClr>
                <a:srgbClr val="FFFFFF"/>
              </a:buClr>
              <a:buFont typeface="Arial"/>
              <a:buNone/>
              <a:defRPr sz="4800">
                <a:solidFill>
                  <a:srgbClr val="FFFFFF"/>
                </a:solidFill>
              </a:defRPr>
            </a:lvl4pPr>
            <a:lvl5pPr lvl="4" indent="0" rtl="0">
              <a:spcBef>
                <a:spcPts val="0"/>
              </a:spcBef>
              <a:buClr>
                <a:srgbClr val="FFFFFF"/>
              </a:buClr>
              <a:buFont typeface="Arial"/>
              <a:buNone/>
              <a:defRPr sz="4800">
                <a:solidFill>
                  <a:srgbClr val="FFFFFF"/>
                </a:solidFill>
              </a:defRPr>
            </a:lvl5pPr>
            <a:lvl6pPr lvl="5" indent="0" rtl="0">
              <a:spcBef>
                <a:spcPts val="0"/>
              </a:spcBef>
              <a:buClr>
                <a:srgbClr val="FFFFFF"/>
              </a:buClr>
              <a:buFont typeface="Arial"/>
              <a:buNone/>
              <a:defRPr sz="4800">
                <a:solidFill>
                  <a:srgbClr val="FFFFFF"/>
                </a:solidFill>
              </a:defRPr>
            </a:lvl6pPr>
            <a:lvl7pPr lvl="6" indent="0" rtl="0">
              <a:spcBef>
                <a:spcPts val="0"/>
              </a:spcBef>
              <a:buClr>
                <a:srgbClr val="FFFFFF"/>
              </a:buClr>
              <a:buFont typeface="Arial"/>
              <a:buNone/>
              <a:defRPr sz="4800">
                <a:solidFill>
                  <a:srgbClr val="FFFFFF"/>
                </a:solidFill>
              </a:defRPr>
            </a:lvl7pPr>
            <a:lvl8pPr lvl="7" indent="0" rtl="0">
              <a:spcBef>
                <a:spcPts val="0"/>
              </a:spcBef>
              <a:buClr>
                <a:srgbClr val="FFFFFF"/>
              </a:buClr>
              <a:buFont typeface="Arial"/>
              <a:buNone/>
              <a:defRPr sz="4800">
                <a:solidFill>
                  <a:srgbClr val="FFFFFF"/>
                </a:solidFill>
              </a:defRPr>
            </a:lvl8pPr>
            <a:lvl9pPr lvl="8" indent="0" rtl="0">
              <a:spcBef>
                <a:spcPts val="0"/>
              </a:spcBef>
              <a:buClr>
                <a:srgbClr val="FFFFFF"/>
              </a:buClr>
              <a:buFont typeface="Arial"/>
              <a:buNone/>
              <a:defRPr sz="4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00222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29"/>
        <p:cNvGrpSpPr/>
        <p:nvPr/>
      </p:nvGrpSpPr>
      <p:grpSpPr>
        <a:xfrm>
          <a:off x="0" y="0"/>
          <a:ext cx="0" cy="0"/>
          <a:chOff x="0" y="0"/>
          <a:chExt cx="0" cy="0"/>
        </a:xfrm>
      </p:grpSpPr>
      <p:pic>
        <p:nvPicPr>
          <p:cNvPr id="30" name="Shape 30"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31" name="Shape 31"/>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33" name="Shape 33"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34" name="Shape 34"/>
          <p:cNvSpPr/>
          <p:nvPr/>
        </p:nvSpPr>
        <p:spPr>
          <a:xfrm>
            <a:off x="0" y="6324874"/>
            <a:ext cx="9144000" cy="533099"/>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5" name="Shape 3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36" name="Shape 36"/>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7"/>
        <p:cNvGrpSpPr/>
        <p:nvPr/>
      </p:nvGrpSpPr>
      <p:grpSpPr>
        <a:xfrm>
          <a:off x="0" y="0"/>
          <a:ext cx="0" cy="0"/>
          <a:chOff x="0" y="0"/>
          <a:chExt cx="0" cy="0"/>
        </a:xfrm>
      </p:grpSpPr>
      <p:sp>
        <p:nvSpPr>
          <p:cNvPr id="38" name="Shape 38"/>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9" name="Shape 39"/>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40" name="Shape 40"/>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4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41" name="Shape 41"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42" name="Shape 42"/>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43" name="Shape 4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000" b="0" i="0" u="none" strike="noStrike" cap="none">
                <a:solidFill>
                  <a:srgbClr val="1A4625"/>
                </a:solidFill>
                <a:latin typeface="Arial Black"/>
                <a:ea typeface="Arial Black"/>
                <a:cs typeface="Arial Black"/>
                <a:sym typeface="Arial Black"/>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46" name="Shape 46"/>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47" name="Shape 47"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sp>
        <p:nvSpPr>
          <p:cNvPr id="48" name="Shape 48"/>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 name="Shape 49"/>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50" name="Shape 50"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51" name="Shape 51"/>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2"/>
        <p:cNvGrpSpPr/>
        <p:nvPr/>
      </p:nvGrpSpPr>
      <p:grpSpPr>
        <a:xfrm>
          <a:off x="0" y="0"/>
          <a:ext cx="0" cy="0"/>
          <a:chOff x="0" y="0"/>
          <a:chExt cx="0" cy="0"/>
        </a:xfrm>
      </p:grpSpPr>
      <p:sp>
        <p:nvSpPr>
          <p:cNvPr id="53" name="Shape 53"/>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54" name="Shape 5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55" name="Shape 55"/>
          <p:cNvSpPr txBox="1">
            <a:spLocks noGrp="1"/>
          </p:cNvSpPr>
          <p:nvPr>
            <p:ph type="body" idx="1"/>
          </p:nvPr>
        </p:nvSpPr>
        <p:spPr>
          <a:xfrm>
            <a:off x="613350" y="2286000"/>
            <a:ext cx="8261400" cy="35988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56" name="Shape 56"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57" name="Shape 57"/>
          <p:cNvSpPr txBox="1">
            <a:spLocks noGrp="1"/>
          </p:cNvSpPr>
          <p:nvPr>
            <p:ph type="subTitle" idx="2"/>
          </p:nvPr>
        </p:nvSpPr>
        <p:spPr>
          <a:xfrm>
            <a:off x="571525" y="1706975"/>
            <a:ext cx="5896200"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58" name="Shape 5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59"/>
        <p:cNvGrpSpPr/>
        <p:nvPr/>
      </p:nvGrpSpPr>
      <p:grpSpPr>
        <a:xfrm>
          <a:off x="0" y="0"/>
          <a:ext cx="0" cy="0"/>
          <a:chOff x="0" y="0"/>
          <a:chExt cx="0" cy="0"/>
        </a:xfrm>
      </p:grpSpPr>
      <p:sp>
        <p:nvSpPr>
          <p:cNvPr id="60" name="Shape 6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61" name="Shape 61"/>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62" name="Shape 62"/>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63" name="Shape 63"/>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64" name="Shape 64"/>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65" name="Shape 6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66" name="Shape 66"/>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67" name="Shape 6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68" name="Shape 6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69"/>
        <p:cNvGrpSpPr/>
        <p:nvPr/>
      </p:nvGrpSpPr>
      <p:grpSpPr>
        <a:xfrm>
          <a:off x="0" y="0"/>
          <a:ext cx="0" cy="0"/>
          <a:chOff x="0" y="0"/>
          <a:chExt cx="0" cy="0"/>
        </a:xfrm>
      </p:grpSpPr>
      <p:sp>
        <p:nvSpPr>
          <p:cNvPr id="70" name="Shape 70"/>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71" name="Shape 71"/>
          <p:cNvCxnSpPr/>
          <p:nvPr/>
        </p:nvCxnSpPr>
        <p:spPr>
          <a:xfrm>
            <a:off x="689975"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72" name="Shape 72"/>
          <p:cNvSpPr txBox="1">
            <a:spLocks noGrp="1"/>
          </p:cNvSpPr>
          <p:nvPr>
            <p:ph type="title"/>
          </p:nvPr>
        </p:nvSpPr>
        <p:spPr>
          <a:xfrm>
            <a:off x="696950"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73" name="Shape 73"/>
          <p:cNvCxnSpPr/>
          <p:nvPr/>
        </p:nvCxnSpPr>
        <p:spPr>
          <a:xfrm>
            <a:off x="689975"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74" name="Shape 74"/>
          <p:cNvSpPr txBox="1">
            <a:spLocks noGrp="1"/>
          </p:cNvSpPr>
          <p:nvPr>
            <p:ph type="subTitle" idx="1"/>
          </p:nvPr>
        </p:nvSpPr>
        <p:spPr>
          <a:xfrm>
            <a:off x="695970" y="3451225"/>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75" name="Shape 75"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76" name="Shape 76"/>
          <p:cNvCxnSpPr/>
          <p:nvPr/>
        </p:nvCxnSpPr>
        <p:spPr>
          <a:xfrm>
            <a:off x="3361450" y="2250762"/>
            <a:ext cx="2175300" cy="0"/>
          </a:xfrm>
          <a:prstGeom prst="straightConnector1">
            <a:avLst/>
          </a:prstGeom>
          <a:noFill/>
          <a:ln w="28575" cap="flat" cmpd="sng">
            <a:solidFill>
              <a:srgbClr val="4EC3E0"/>
            </a:solidFill>
            <a:prstDash val="solid"/>
            <a:round/>
            <a:headEnd type="none" w="med" len="med"/>
            <a:tailEnd type="none" w="med" len="med"/>
          </a:ln>
        </p:spPr>
      </p:cxnSp>
      <p:sp>
        <p:nvSpPr>
          <p:cNvPr id="77" name="Shape 77"/>
          <p:cNvSpPr txBox="1">
            <a:spLocks noGrp="1"/>
          </p:cNvSpPr>
          <p:nvPr>
            <p:ph type="title" idx="2"/>
          </p:nvPr>
        </p:nvSpPr>
        <p:spPr>
          <a:xfrm>
            <a:off x="3368425" y="2244000"/>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78" name="Shape 78"/>
          <p:cNvCxnSpPr/>
          <p:nvPr/>
        </p:nvCxnSpPr>
        <p:spPr>
          <a:xfrm>
            <a:off x="3361450" y="3109212"/>
            <a:ext cx="2165700" cy="0"/>
          </a:xfrm>
          <a:prstGeom prst="straightConnector1">
            <a:avLst/>
          </a:prstGeom>
          <a:noFill/>
          <a:ln w="19050" cap="flat" cmpd="sng">
            <a:solidFill>
              <a:srgbClr val="4EC3E0"/>
            </a:solidFill>
            <a:prstDash val="solid"/>
            <a:round/>
            <a:headEnd type="none" w="med" len="med"/>
            <a:tailEnd type="none" w="med" len="med"/>
          </a:ln>
        </p:spPr>
      </p:cxnSp>
      <p:sp>
        <p:nvSpPr>
          <p:cNvPr id="79" name="Shape 79"/>
          <p:cNvSpPr txBox="1">
            <a:spLocks noGrp="1"/>
          </p:cNvSpPr>
          <p:nvPr>
            <p:ph type="subTitle" idx="3"/>
          </p:nvPr>
        </p:nvSpPr>
        <p:spPr>
          <a:xfrm>
            <a:off x="3367445" y="3458000"/>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80" name="Shape 80"/>
          <p:cNvCxnSpPr/>
          <p:nvPr/>
        </p:nvCxnSpPr>
        <p:spPr>
          <a:xfrm>
            <a:off x="6033750"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81" name="Shape 81"/>
          <p:cNvSpPr txBox="1">
            <a:spLocks noGrp="1"/>
          </p:cNvSpPr>
          <p:nvPr>
            <p:ph type="title" idx="4"/>
          </p:nvPr>
        </p:nvSpPr>
        <p:spPr>
          <a:xfrm>
            <a:off x="6040725"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82" name="Shape 82"/>
          <p:cNvCxnSpPr/>
          <p:nvPr/>
        </p:nvCxnSpPr>
        <p:spPr>
          <a:xfrm>
            <a:off x="6033750"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83" name="Shape 83"/>
          <p:cNvSpPr txBox="1">
            <a:spLocks noGrp="1"/>
          </p:cNvSpPr>
          <p:nvPr>
            <p:ph type="subTitle" idx="5"/>
          </p:nvPr>
        </p:nvSpPr>
        <p:spPr>
          <a:xfrm>
            <a:off x="6039745" y="3451225"/>
            <a:ext cx="2161499"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4" name="Shape 84"/>
          <p:cNvSpPr txBox="1">
            <a:spLocks noGrp="1"/>
          </p:cNvSpPr>
          <p:nvPr>
            <p:ph type="title" idx="6"/>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85" name="Shape 8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86" name="Shape 8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Wl2_knlv_xw"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FXezI2l_0n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3EYK0C8-A68"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i-HRhQKwaCQ"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Oeu_bgSczLY"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VazRhsh6uys"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TJ1SDXbij8Y"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843130" y="4286802"/>
            <a:ext cx="5300870" cy="2000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Black"/>
              <a:buNone/>
            </a:pPr>
            <a:r>
              <a:rPr lang="en-US" sz="6000" b="1" i="0" u="none" strike="noStrike" cap="none">
                <a:solidFill>
                  <a:schemeClr val="lt1"/>
                </a:solidFill>
                <a:latin typeface="Arial Black"/>
                <a:ea typeface="Arial Black"/>
                <a:cs typeface="Arial Black"/>
                <a:sym typeface="Arial Black"/>
              </a:rPr>
              <a:t>Perspective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Black"/>
              <a:buNone/>
            </a:pPr>
            <a:r>
              <a:rPr lang="en-US" sz="1800" b="0" i="0" u="none" strike="noStrike" cap="none">
                <a:solidFill>
                  <a:srgbClr val="4EC3E0"/>
                </a:solidFill>
                <a:latin typeface="Arial Black"/>
                <a:ea typeface="Arial Black"/>
                <a:cs typeface="Arial Black"/>
                <a:sym typeface="Arial Black"/>
              </a:rPr>
              <a:t>Marcus Aurelius</a:t>
            </a:r>
          </a:p>
        </p:txBody>
      </p:sp>
      <p:sp>
        <p:nvSpPr>
          <p:cNvPr id="219" name="Shape 219"/>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US" sz="3600" b="0" i="1" u="none" strike="noStrike" cap="none">
                <a:solidFill>
                  <a:srgbClr val="FFFFFF"/>
                </a:solidFill>
                <a:latin typeface="Arial"/>
                <a:ea typeface="Arial"/>
                <a:cs typeface="Arial"/>
                <a:sym typeface="Arial"/>
              </a:rPr>
              <a:t>Everything we hear is an opinion, not a fact. Everything we see is a perspective, not the truth.</a:t>
            </a:r>
          </a:p>
        </p:txBody>
      </p:sp>
      <p:sp>
        <p:nvSpPr>
          <p:cNvPr id="220" name="Shape 220"/>
          <p:cNvSpPr txBox="1">
            <a:spLocks noGrp="1"/>
          </p:cNvSpPr>
          <p:nvPr>
            <p:ph type="sldNum" idx="4294967295"/>
          </p:nvPr>
        </p:nvSpPr>
        <p:spPr>
          <a:xfrm>
            <a:off x="8050306" y="6324900"/>
            <a:ext cx="98366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chemeClr val="lt1"/>
                </a:solidFill>
                <a:latin typeface="Arial"/>
                <a:ea typeface="Arial"/>
                <a:cs typeface="Arial"/>
                <a:sym typeface="Arial"/>
              </a:rPr>
              <a:t>Understand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571525" y="581400"/>
            <a:ext cx="6279849"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If we could see inside others’ hearts - Video</a:t>
            </a:r>
          </a:p>
        </p:txBody>
      </p:sp>
      <p:sp>
        <p:nvSpPr>
          <p:cNvPr id="227" name="Shape 227"/>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
        <p:nvSpPr>
          <p:cNvPr id="228" name="Shape 228" descr="WOW! A profound look at life, in 4 minutes. You have to watch this -- and share it. We literally welled up with tears -- very rarely does that happen.   The camera wanders and shows the inner lives of people around us as they do their daily tasks. Most of it is set in a hospital, where there is so much worry, sadness, some joy, bad news, good news, no news, anxiety, fear -- as in real life, but perhaps magnified.  We've all BEEN there - experienced at least one of these people's lives.  Hence, the tears!  It's so TRUE.  This short video is at once quiet, profound, powerful, true, simple -- and so supremely human. It was produced by the Cleveland Clinic, as an example of their regard for empathy.  It's a profound reminder: we ALL have our story. Others have theirs. We NEVER know. And to treat others with the benefit of the doubt, with courtesy, with compassion, with respect.  Everyone Matters!  Join us at www.facebook.com/everyonematters  The video was first presented by Dr. Toby Cosgrove, CEO of the Cleveland Clinic, with the staff during his 2012 State of the Clinic address a few weeks back, on Feb. 27, 2013, and since posted on the clinic's website.   Here's the link to the Cleveland Clinic:  http://my.clevelandclinic.org/default.aspx" title="&quot;IF WE COULD SEE INSIDE OTHERS' HEARTS&quot;: LIFE, in 4 min">
            <a:hlinkClick r:id="rId3"/>
          </p:cNvPr>
          <p:cNvSpPr/>
          <p:nvPr/>
        </p:nvSpPr>
        <p:spPr>
          <a:xfrm>
            <a:off x="644500" y="1714500"/>
            <a:ext cx="5893375" cy="4420025"/>
          </a:xfrm>
          <a:prstGeom prst="rect">
            <a:avLst/>
          </a:prstGeom>
          <a:blipFill>
            <a:blip r:embed="rId4">
              <a:alphaModFix/>
            </a:blip>
            <a:stretch>
              <a:fillRect/>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Discussion Questions</a:t>
            </a:r>
          </a:p>
        </p:txBody>
      </p:sp>
      <p:sp>
        <p:nvSpPr>
          <p:cNvPr id="235" name="Shape 23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5715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did you learn from this video?</a:t>
            </a:r>
          </a:p>
          <a:p>
            <a:pPr marL="571500" marR="0" lvl="0" indent="-342900" algn="l" rtl="0">
              <a:lnSpc>
                <a:spcPct val="115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Why is it important to keep perspective in mind?</a:t>
            </a:r>
          </a:p>
        </p:txBody>
      </p:sp>
      <p:sp>
        <p:nvSpPr>
          <p:cNvPr id="236" name="Shape 23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US"/>
              <a:t>You only understand people if you see them in yourself.</a:t>
            </a:r>
          </a:p>
        </p:txBody>
      </p:sp>
      <p:sp>
        <p:nvSpPr>
          <p:cNvPr id="243" name="Shape 243"/>
          <p:cNvSpPr txBox="1">
            <a:spLocks noGrp="1"/>
          </p:cNvSpPr>
          <p:nvPr>
            <p:ph type="sldNum" idx="4294967295"/>
          </p:nvPr>
        </p:nvSpPr>
        <p:spPr>
          <a:xfrm>
            <a:off x="7858539" y="6324900"/>
            <a:ext cx="1175400"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chemeClr val="lt1"/>
                </a:solidFill>
                <a:latin typeface="Arial"/>
                <a:ea typeface="Arial"/>
                <a:cs typeface="Arial"/>
                <a:sym typeface="Arial"/>
              </a:rPr>
              <a:t>Understand</a:t>
            </a:r>
          </a:p>
        </p:txBody>
      </p:sp>
      <p:sp>
        <p:nvSpPr>
          <p:cNvPr id="244" name="Shape 244"/>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Black"/>
              <a:buNone/>
            </a:pPr>
            <a:r>
              <a:rPr lang="en-US"/>
              <a:t>John Steinbeck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571525" y="581400"/>
            <a:ext cx="6279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a:t>Empathy - A Short Film</a:t>
            </a:r>
          </a:p>
        </p:txBody>
      </p:sp>
      <p:sp>
        <p:nvSpPr>
          <p:cNvPr id="251" name="Shape 251"/>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
        <p:nvSpPr>
          <p:cNvPr id="252" name="Shape 252" descr="READ ME: My first short film ever! It took about 3 months to complete (June-August). After compiling all the footage and clips I realized that I have a lot to learn. Such as staying consistent with color correction because through out the movie you can tell the changes in color. I also feel as though I could have incorporated more angles into it as well. As long as people know what the point of this film was I'm happy. This was so fun to make and I thank everyone that helped me out.   Synopses: A day in a life of a kid who faces bullying nearly everyday. He resorts to suicide, but turns out it was all a dream. However, while bullying was a fictional thing to the first kid, there are many others who suffer from the wrath of bullying. The first kid realizes that what he went through in his dream is real life for many kids. So with his newly found empathy for victims he reaches out to them.  Song: Thick Skin by Leona Lewis covered by Linnéa Norlén Link: https://www.youtube.com/watch?v=FFIE-ByoGBU  SOCIAL MEDIA: TWITTER: https://twitter.com/AKNovocaine INSTAGRAM: @AKNovocaine SNAPCHAT: Andreww88 EMAIL FOR BUSINESS INQUIRES: itskima60@gmail.com" title="Empathy - A Short Film">
            <a:hlinkClick r:id="rId3"/>
          </p:cNvPr>
          <p:cNvSpPr/>
          <p:nvPr/>
        </p:nvSpPr>
        <p:spPr>
          <a:xfrm>
            <a:off x="1248650" y="1614975"/>
            <a:ext cx="6279900" cy="4709925"/>
          </a:xfrm>
          <a:prstGeom prst="rect">
            <a:avLst/>
          </a:prstGeom>
          <a:blipFill>
            <a:blip r:embed="rId4">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Discussion Questions</a:t>
            </a:r>
          </a:p>
        </p:txBody>
      </p:sp>
      <p:sp>
        <p:nvSpPr>
          <p:cNvPr id="259" name="Shape 25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5715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did you learn from this video?</a:t>
            </a:r>
          </a:p>
          <a:p>
            <a:pPr marL="571500" marR="0" lvl="0" indent="-342900" algn="l" rtl="0">
              <a:lnSpc>
                <a:spcPct val="115000"/>
              </a:lnSpc>
              <a:spcBef>
                <a:spcPts val="1600"/>
              </a:spcBef>
              <a:spcAft>
                <a:spcPts val="0"/>
              </a:spcAft>
              <a:buClr>
                <a:schemeClr val="dk2"/>
              </a:buClr>
              <a:buSzPct val="100000"/>
              <a:buFont typeface="Arial"/>
              <a:buChar char="•"/>
            </a:pPr>
            <a:r>
              <a:rPr lang="en-US" b="0"/>
              <a:t>How can taking another’s perspective make a positive impact on their life?</a:t>
            </a:r>
          </a:p>
          <a:p>
            <a:pPr marL="571500" marR="0" lvl="0" indent="-342900" algn="l" rtl="0">
              <a:lnSpc>
                <a:spcPct val="115000"/>
              </a:lnSpc>
              <a:spcBef>
                <a:spcPts val="1600"/>
              </a:spcBef>
              <a:spcAft>
                <a:spcPts val="0"/>
              </a:spcAft>
              <a:buClr>
                <a:schemeClr val="dk2"/>
              </a:buClr>
              <a:buSzPct val="100000"/>
              <a:buFont typeface="Arial"/>
              <a:buChar char="•"/>
            </a:pPr>
            <a:r>
              <a:rPr lang="en-US" b="0"/>
              <a:t>The main character in this short film also practiced kindness. Do you think kindness is enhanced by using the character strength of perspective -- and putting yourself in someone else’s shoes?</a:t>
            </a:r>
          </a:p>
        </p:txBody>
      </p:sp>
      <p:sp>
        <p:nvSpPr>
          <p:cNvPr id="260" name="Shape 260"/>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571525" y="581400"/>
            <a:ext cx="6522900" cy="860700"/>
          </a:xfrm>
          <a:prstGeom prst="rect">
            <a:avLst/>
          </a:prstGeom>
        </p:spPr>
        <p:txBody>
          <a:bodyPr wrap="square" lIns="91425" tIns="91425" rIns="91425" bIns="91425" anchor="ctr" anchorCtr="0">
            <a:noAutofit/>
          </a:bodyPr>
          <a:lstStyle/>
          <a:p>
            <a:pPr lvl="0">
              <a:spcBef>
                <a:spcPts val="0"/>
              </a:spcBef>
              <a:buNone/>
            </a:pPr>
            <a:r>
              <a:rPr lang="en-US"/>
              <a:t>Oprah on Legacy and Advice</a:t>
            </a:r>
          </a:p>
        </p:txBody>
      </p:sp>
      <p:sp>
        <p:nvSpPr>
          <p:cNvPr id="267" name="Shape 267" descr="Mar.01 -- Oprah Winfrey reveals what the poet Maya Angelou told her about creating a legacy and understanding the value of what one leaves behind. She speaks with David Rubenstein in the season two premiere of &quot;The David Rubenstein Show: Peer-to-Peer Conversations&quot; on Bloomberg Television." title="Oprah Winfrey Says This Is the Best Advice She Ever Heard">
            <a:hlinkClick r:id="rId3"/>
          </p:cNvPr>
          <p:cNvSpPr/>
          <p:nvPr/>
        </p:nvSpPr>
        <p:spPr>
          <a:xfrm>
            <a:off x="1448675" y="1594500"/>
            <a:ext cx="6246650" cy="4684975"/>
          </a:xfrm>
          <a:prstGeom prst="rect">
            <a:avLst/>
          </a:prstGeom>
          <a:blipFill>
            <a:blip r:embed="rId4">
              <a:alphaModFix/>
            </a:blip>
            <a:stretch>
              <a:fillRect/>
            </a:stretch>
          </a:blipFill>
          <a:ln>
            <a:noFill/>
          </a:ln>
        </p:spPr>
      </p:sp>
      <p:sp>
        <p:nvSpPr>
          <p:cNvPr id="268" name="Shape 268"/>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Discussion Questions</a:t>
            </a:r>
          </a:p>
        </p:txBody>
      </p:sp>
      <p:sp>
        <p:nvSpPr>
          <p:cNvPr id="275" name="Shape 27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571500" marR="0" lvl="0" indent="-342900" algn="l" rtl="0">
              <a:lnSpc>
                <a:spcPct val="115000"/>
              </a:lnSpc>
              <a:spcBef>
                <a:spcPts val="0"/>
              </a:spcBef>
              <a:spcAft>
                <a:spcPts val="0"/>
              </a:spcAft>
              <a:buClr>
                <a:schemeClr val="dk2"/>
              </a:buClr>
              <a:buSzPct val="100000"/>
              <a:buFont typeface="Arial"/>
              <a:buChar char="•"/>
            </a:pPr>
            <a:r>
              <a:rPr lang="en-US" b="0"/>
              <a:t>Oprah Winfrey has interviewed thousands of people and is one of the most famous talk show hosts of all time. </a:t>
            </a:r>
          </a:p>
          <a:p>
            <a:pPr marL="571500" marR="0" lvl="0" indent="-342900" algn="l" rtl="0">
              <a:lnSpc>
                <a:spcPct val="115000"/>
              </a:lnSpc>
              <a:spcBef>
                <a:spcPts val="1600"/>
              </a:spcBef>
              <a:spcAft>
                <a:spcPts val="0"/>
              </a:spcAft>
              <a:buClr>
                <a:schemeClr val="dk2"/>
              </a:buClr>
              <a:buSzPct val="100000"/>
              <a:buFont typeface="Arial"/>
              <a:buChar char="•"/>
            </a:pPr>
            <a:r>
              <a:rPr lang="en-US" b="0"/>
              <a:t>Do you think she is able to see the world through the eyes of others?</a:t>
            </a:r>
          </a:p>
          <a:p>
            <a:pPr marL="571500" marR="0" lvl="0" indent="-342900" algn="l" rtl="0">
              <a:lnSpc>
                <a:spcPct val="115000"/>
              </a:lnSpc>
              <a:spcBef>
                <a:spcPts val="1600"/>
              </a:spcBef>
              <a:spcAft>
                <a:spcPts val="0"/>
              </a:spcAft>
              <a:buClr>
                <a:schemeClr val="dk2"/>
              </a:buClr>
              <a:buSzPct val="100000"/>
              <a:buFont typeface="Arial"/>
              <a:buChar char="•"/>
            </a:pPr>
            <a:r>
              <a:rPr lang="en-US" b="0"/>
              <a:t>How do you think her ability to see others’ perspective helps her as a talk show host?</a:t>
            </a:r>
          </a:p>
          <a:p>
            <a:pPr marL="571500" marR="0" lvl="0" indent="-342900" algn="l" rtl="0">
              <a:lnSpc>
                <a:spcPct val="115000"/>
              </a:lnSpc>
              <a:spcBef>
                <a:spcPts val="1600"/>
              </a:spcBef>
              <a:spcAft>
                <a:spcPts val="0"/>
              </a:spcAft>
              <a:buClr>
                <a:schemeClr val="dk2"/>
              </a:buClr>
              <a:buSzPct val="100000"/>
              <a:buFont typeface="Arial"/>
              <a:buChar char="•"/>
            </a:pPr>
            <a:r>
              <a:rPr lang="en-US" b="0"/>
              <a:t>How do you think it helps her give advice?</a:t>
            </a:r>
          </a:p>
        </p:txBody>
      </p:sp>
      <p:sp>
        <p:nvSpPr>
          <p:cNvPr id="276" name="Shape 276"/>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571525" y="581400"/>
            <a:ext cx="6522900" cy="860700"/>
          </a:xfrm>
          <a:prstGeom prst="rect">
            <a:avLst/>
          </a:prstGeom>
        </p:spPr>
        <p:txBody>
          <a:bodyPr wrap="square" lIns="91425" tIns="91425" rIns="91425" bIns="91425" anchor="ctr" anchorCtr="0">
            <a:noAutofit/>
          </a:bodyPr>
          <a:lstStyle/>
          <a:p>
            <a:pPr lvl="0">
              <a:spcBef>
                <a:spcPts val="0"/>
              </a:spcBef>
              <a:buNone/>
            </a:pPr>
            <a:r>
              <a:rPr lang="en-US"/>
              <a:t>Kevin Spacey - Acting and Empathy</a:t>
            </a:r>
          </a:p>
        </p:txBody>
      </p:sp>
      <p:sp>
        <p:nvSpPr>
          <p:cNvPr id="283" name="Shape 283" descr="What does it really feel like to be bullied? What does it really feel like to bully someone else? Thoughts on the power of imagination and empathy from House of Cards star Kevin Spacey.  http://www.bystanderrevolution.org" title="Bystander Revolution: Kevin Spacey | Empathy">
            <a:hlinkClick r:id="rId3"/>
          </p:cNvPr>
          <p:cNvSpPr/>
          <p:nvPr/>
        </p:nvSpPr>
        <p:spPr>
          <a:xfrm>
            <a:off x="1429000" y="1620725"/>
            <a:ext cx="6286000" cy="4714500"/>
          </a:xfrm>
          <a:prstGeom prst="rect">
            <a:avLst/>
          </a:prstGeom>
          <a:blipFill>
            <a:blip r:embed="rId4">
              <a:alphaModFix/>
            </a:blip>
            <a:stretch>
              <a:fillRect/>
            </a:stretch>
          </a:blipFill>
          <a:ln>
            <a:noFill/>
          </a:ln>
        </p:spPr>
      </p:sp>
      <p:sp>
        <p:nvSpPr>
          <p:cNvPr id="284" name="Shape 284"/>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Discussion Questions</a:t>
            </a:r>
          </a:p>
        </p:txBody>
      </p:sp>
      <p:sp>
        <p:nvSpPr>
          <p:cNvPr id="291" name="Shape 29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571500" lvl="0" indent="-342900" rtl="0">
              <a:spcBef>
                <a:spcPts val="1600"/>
              </a:spcBef>
              <a:spcAft>
                <a:spcPts val="0"/>
              </a:spcAft>
              <a:buClr>
                <a:schemeClr val="dk2"/>
              </a:buClr>
              <a:buSzPct val="100000"/>
              <a:buFont typeface="Arial"/>
              <a:buChar char="•"/>
            </a:pPr>
            <a:r>
              <a:rPr lang="en-US" b="0"/>
              <a:t>Do you think perspective is important in his job as an actor?</a:t>
            </a:r>
          </a:p>
          <a:p>
            <a:pPr marL="571500" marR="0" lvl="0" indent="-342900" algn="l" rtl="0">
              <a:lnSpc>
                <a:spcPct val="115000"/>
              </a:lnSpc>
              <a:spcBef>
                <a:spcPts val="1600"/>
              </a:spcBef>
              <a:spcAft>
                <a:spcPts val="0"/>
              </a:spcAft>
              <a:buClr>
                <a:schemeClr val="dk2"/>
              </a:buClr>
              <a:buSzPct val="100000"/>
              <a:buFont typeface="Arial"/>
              <a:buChar char="•"/>
            </a:pPr>
            <a:r>
              <a:rPr lang="en-US" b="0"/>
              <a:t>Do you think perspective can help people make better decisions?</a:t>
            </a:r>
          </a:p>
          <a:p>
            <a:pPr marL="571500" marR="0" lvl="0" indent="-342900" algn="l" rtl="0">
              <a:lnSpc>
                <a:spcPct val="115000"/>
              </a:lnSpc>
              <a:spcBef>
                <a:spcPts val="1600"/>
              </a:spcBef>
              <a:spcAft>
                <a:spcPts val="0"/>
              </a:spcAft>
              <a:buClr>
                <a:schemeClr val="dk2"/>
              </a:buClr>
              <a:buSzPct val="100000"/>
              <a:buFont typeface="Arial"/>
              <a:buChar char="•"/>
            </a:pPr>
            <a:r>
              <a:rPr lang="en-US" b="0"/>
              <a:t>How do you use perspective in your own life?</a:t>
            </a:r>
          </a:p>
        </p:txBody>
      </p:sp>
      <p:sp>
        <p:nvSpPr>
          <p:cNvPr id="292" name="Shape 292"/>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The 24 Character Strengths</a:t>
            </a:r>
          </a:p>
        </p:txBody>
      </p:sp>
      <p:pic>
        <p:nvPicPr>
          <p:cNvPr id="159" name="Shape 159"/>
          <p:cNvPicPr preferRelativeResize="0"/>
          <p:nvPr/>
        </p:nvPicPr>
        <p:blipFill rotWithShape="1">
          <a:blip r:embed="rId3">
            <a:alphaModFix/>
          </a:blip>
          <a:srcRect l="11452" t="1912" r="10270" b="7433"/>
          <a:stretch/>
        </p:blipFill>
        <p:spPr>
          <a:xfrm>
            <a:off x="91050" y="0"/>
            <a:ext cx="8961900" cy="630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US" sz="3600" b="0" i="1" u="none" strike="noStrike" cap="none">
                <a:solidFill>
                  <a:srgbClr val="FFFFFF"/>
                </a:solidFill>
                <a:latin typeface="Arial"/>
                <a:ea typeface="Arial"/>
                <a:cs typeface="Arial"/>
                <a:sym typeface="Arial"/>
              </a:rPr>
              <a:t>When you look at a field of dandelions, you can either see a hundred weeds or a hundred wishes…</a:t>
            </a:r>
          </a:p>
        </p:txBody>
      </p:sp>
      <p:sp>
        <p:nvSpPr>
          <p:cNvPr id="299" name="Shape 299"/>
          <p:cNvSpPr txBox="1">
            <a:spLocks noGrp="1"/>
          </p:cNvSpPr>
          <p:nvPr>
            <p:ph type="sldNum" idx="4294967295"/>
          </p:nvPr>
        </p:nvSpPr>
        <p:spPr>
          <a:xfrm>
            <a:off x="7858539" y="6324900"/>
            <a:ext cx="1175436"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chemeClr val="lt1"/>
                </a:solidFill>
                <a:latin typeface="Arial"/>
                <a:ea typeface="Arial"/>
                <a:cs typeface="Arial"/>
                <a:sym typeface="Arial"/>
              </a:rPr>
              <a:t>Understand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848950" y="600200"/>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SzPct val="25000"/>
              <a:buFont typeface="Arial Black"/>
              <a:buNone/>
            </a:pPr>
            <a:endParaRPr sz="6600"/>
          </a:p>
          <a:p>
            <a:pPr marL="0" marR="0" lvl="0" indent="0" algn="l" rtl="0">
              <a:lnSpc>
                <a:spcPct val="100000"/>
              </a:lnSpc>
              <a:spcBef>
                <a:spcPts val="0"/>
              </a:spcBef>
              <a:spcAft>
                <a:spcPts val="0"/>
              </a:spcAft>
              <a:buClr>
                <a:schemeClr val="lt1"/>
              </a:buClr>
              <a:buSzPct val="25000"/>
              <a:buFont typeface="Arial Black"/>
              <a:buNone/>
            </a:pPr>
            <a:endParaRPr sz="6600"/>
          </a:p>
          <a:p>
            <a:pPr marL="0" marR="0" lvl="0" indent="0" algn="l" rtl="0">
              <a:lnSpc>
                <a:spcPct val="100000"/>
              </a:lnSpc>
              <a:spcBef>
                <a:spcPts val="0"/>
              </a:spcBef>
              <a:spcAft>
                <a:spcPts val="0"/>
              </a:spcAft>
              <a:buClr>
                <a:schemeClr val="lt1"/>
              </a:buClr>
              <a:buSzPct val="25000"/>
              <a:buFont typeface="Arial Black"/>
              <a:buNone/>
            </a:pPr>
            <a:r>
              <a:rPr lang="en-US" sz="6600" b="0" i="0" u="none" strike="noStrike" cap="none">
                <a:solidFill>
                  <a:srgbClr val="FFFFFF"/>
                </a:solidFill>
                <a:latin typeface="Arial Black"/>
                <a:ea typeface="Arial Black"/>
                <a:cs typeface="Arial Black"/>
                <a:sym typeface="Arial Black"/>
              </a:rPr>
              <a:t>Engage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500" b="0" i="0" u="none" strike="noStrike" cap="none">
                <a:solidFill>
                  <a:srgbClr val="1A4625"/>
                </a:solidFill>
                <a:latin typeface="Arial Black"/>
                <a:ea typeface="Arial Black"/>
                <a:cs typeface="Arial Black"/>
                <a:sym typeface="Arial Black"/>
              </a:rPr>
              <a:t>Your Perspective</a:t>
            </a:r>
          </a:p>
        </p:txBody>
      </p:sp>
      <p:sp>
        <p:nvSpPr>
          <p:cNvPr id="310" name="Shape 310"/>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In your own words, what is perspective?</a:t>
            </a:r>
          </a:p>
          <a:p>
            <a:pPr marL="342900" marR="0" lvl="0" indent="-342900" algn="l" rtl="0">
              <a:lnSpc>
                <a:spcPct val="115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Where d</a:t>
            </a:r>
            <a:r>
              <a:rPr lang="en-US" b="0"/>
              <a:t>oes</a:t>
            </a:r>
            <a:r>
              <a:rPr lang="en-US" sz="2400" b="0" i="0" u="none" strike="noStrike" cap="none">
                <a:solidFill>
                  <a:srgbClr val="1C2B39"/>
                </a:solidFill>
                <a:latin typeface="Arial"/>
                <a:ea typeface="Arial"/>
                <a:cs typeface="Arial"/>
                <a:sym typeface="Arial"/>
              </a:rPr>
              <a:t> perspective rank on your character strengths?</a:t>
            </a:r>
          </a:p>
          <a:p>
            <a:pPr marL="342900" marR="0" lvl="0" indent="-342900" algn="l" rtl="0">
              <a:lnSpc>
                <a:spcPct val="115000"/>
              </a:lnSpc>
              <a:spcBef>
                <a:spcPts val="1600"/>
              </a:spcBef>
              <a:spcAft>
                <a:spcPts val="0"/>
              </a:spcAft>
              <a:buClr>
                <a:schemeClr val="dk2"/>
              </a:buClr>
              <a:buSzPct val="116666"/>
              <a:buFont typeface="Arial"/>
              <a:buChar char="•"/>
            </a:pPr>
            <a:r>
              <a:rPr lang="en-US" sz="2400" b="0" i="0" u="none" strike="noStrike" cap="none">
                <a:solidFill>
                  <a:srgbClr val="1C2B39"/>
                </a:solidFill>
                <a:latin typeface="Arial"/>
                <a:ea typeface="Arial"/>
                <a:cs typeface="Arial"/>
                <a:sym typeface="Arial"/>
              </a:rPr>
              <a:t>How do you think you use perspective in your everyday life?</a:t>
            </a:r>
            <a:r>
              <a:rPr lang="en-US" sz="2800" b="0" i="0" u="none" strike="noStrike" cap="none">
                <a:solidFill>
                  <a:schemeClr val="accent3"/>
                </a:solidFill>
                <a:latin typeface="Arial"/>
                <a:ea typeface="Arial"/>
                <a:cs typeface="Arial"/>
                <a:sym typeface="Arial"/>
              </a:rPr>
              <a:t> </a:t>
            </a:r>
          </a:p>
        </p:txBody>
      </p:sp>
      <p:sp>
        <p:nvSpPr>
          <p:cNvPr id="311" name="Shape 311"/>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74637"/>
            <a:ext cx="8229600" cy="1002226"/>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1" i="0" u="none" strike="noStrike" cap="none">
                <a:solidFill>
                  <a:schemeClr val="dk2"/>
                </a:solidFill>
                <a:latin typeface="Arial Black"/>
                <a:ea typeface="Arial Black"/>
                <a:cs typeface="Arial Black"/>
                <a:sym typeface="Arial Black"/>
              </a:rPr>
              <a:t>Curiosity </a:t>
            </a:r>
          </a:p>
        </p:txBody>
      </p:sp>
      <p:sp>
        <p:nvSpPr>
          <p:cNvPr id="317" name="Shape 317"/>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curious about everything.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always asking questions, and you find all subjects and topics interesting.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like exploration and discovery.</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318" name="Shape 318"/>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sp>
        <p:nvSpPr>
          <p:cNvPr id="319" name="Shape 319"/>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SzPct val="25000"/>
              <a:buFont typeface="Arial"/>
              <a:buNone/>
            </a:pPr>
            <a:r>
              <a:rPr lang="en-US" sz="1600" b="0" i="0" u="none" strike="noStrike" cap="none">
                <a:solidFill>
                  <a:schemeClr val="dk2"/>
                </a:solidFill>
                <a:latin typeface="Arial"/>
                <a:ea typeface="Arial"/>
                <a:cs typeface="Arial"/>
                <a:sym typeface="Arial"/>
              </a:rPr>
              <a:t>Day 1</a:t>
            </a:r>
          </a:p>
        </p:txBody>
      </p:sp>
      <p:pic>
        <p:nvPicPr>
          <p:cNvPr id="320" name="Shape 320"/>
          <p:cNvPicPr preferRelativeResize="0"/>
          <p:nvPr/>
        </p:nvPicPr>
        <p:blipFill rotWithShape="1">
          <a:blip r:embed="rId3">
            <a:alphaModFix/>
          </a:blip>
          <a:srcRect/>
          <a:stretch/>
        </p:blipFill>
        <p:spPr>
          <a:xfrm>
            <a:off x="-2572" y="-12183"/>
            <a:ext cx="9146573" cy="68701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5830955" y="2163250"/>
            <a:ext cx="3203019" cy="9258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0" i="0" u="none" strike="noStrike" cap="none">
                <a:solidFill>
                  <a:srgbClr val="1A4625"/>
                </a:solidFill>
                <a:latin typeface="Arial Black"/>
                <a:ea typeface="Arial Black"/>
                <a:cs typeface="Arial Black"/>
                <a:sym typeface="Arial Black"/>
              </a:rPr>
              <a:t>Perspective Images Activity</a:t>
            </a:r>
          </a:p>
        </p:txBody>
      </p:sp>
      <p:sp>
        <p:nvSpPr>
          <p:cNvPr id="326" name="Shape 326"/>
          <p:cNvSpPr txBox="1">
            <a:spLocks noGrp="1"/>
          </p:cNvSpPr>
          <p:nvPr>
            <p:ph type="body" idx="2"/>
          </p:nvPr>
        </p:nvSpPr>
        <p:spPr>
          <a:xfrm>
            <a:off x="5830956" y="3847175"/>
            <a:ext cx="2747893" cy="17763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Is this someone staring towards you or facing right?</a:t>
            </a:r>
          </a:p>
        </p:txBody>
      </p:sp>
      <p:sp>
        <p:nvSpPr>
          <p:cNvPr id="327" name="Shape 327"/>
          <p:cNvSpPr txBox="1">
            <a:spLocks noGrp="1"/>
          </p:cNvSpPr>
          <p:nvPr>
            <p:ph type="sldNum" idx="12"/>
          </p:nvPr>
        </p:nvSpPr>
        <p:spPr>
          <a:xfrm>
            <a:off x="8242852" y="6324900"/>
            <a:ext cx="791123"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pic>
        <p:nvPicPr>
          <p:cNvPr id="328" name="Shape 328"/>
          <p:cNvPicPr preferRelativeResize="0"/>
          <p:nvPr/>
        </p:nvPicPr>
        <p:blipFill rotWithShape="1">
          <a:blip r:embed="rId3">
            <a:alphaModFix/>
          </a:blip>
          <a:srcRect/>
          <a:stretch/>
        </p:blipFill>
        <p:spPr>
          <a:xfrm>
            <a:off x="-1139686" y="-1"/>
            <a:ext cx="6761674" cy="69706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5075582" y="2163250"/>
            <a:ext cx="3503268" cy="9258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000" b="0" i="0" u="none" strike="noStrike" cap="none">
                <a:solidFill>
                  <a:srgbClr val="1A4625"/>
                </a:solidFill>
                <a:latin typeface="Arial Black"/>
                <a:ea typeface="Arial Black"/>
                <a:cs typeface="Arial Black"/>
                <a:sym typeface="Arial Black"/>
              </a:rPr>
              <a:t>Perspective Images Activity</a:t>
            </a:r>
          </a:p>
        </p:txBody>
      </p:sp>
      <p:sp>
        <p:nvSpPr>
          <p:cNvPr id="334" name="Shape 334"/>
          <p:cNvSpPr txBox="1">
            <a:spLocks noGrp="1"/>
          </p:cNvSpPr>
          <p:nvPr>
            <p:ph type="body" idx="2"/>
          </p:nvPr>
        </p:nvSpPr>
        <p:spPr>
          <a:xfrm>
            <a:off x="5075582" y="3847175"/>
            <a:ext cx="3503268" cy="17763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What do you see first, a couple or a skull?</a:t>
            </a:r>
          </a:p>
        </p:txBody>
      </p:sp>
      <p:sp>
        <p:nvSpPr>
          <p:cNvPr id="335" name="Shape 335"/>
          <p:cNvSpPr txBox="1">
            <a:spLocks noGrp="1"/>
          </p:cNvSpPr>
          <p:nvPr>
            <p:ph type="sldNum" idx="12"/>
          </p:nvPr>
        </p:nvSpPr>
        <p:spPr>
          <a:xfrm>
            <a:off x="8256104" y="6324900"/>
            <a:ext cx="777871"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pic>
        <p:nvPicPr>
          <p:cNvPr id="336" name="Shape 336"/>
          <p:cNvPicPr preferRelativeResize="0"/>
          <p:nvPr/>
        </p:nvPicPr>
        <p:blipFill rotWithShape="1">
          <a:blip r:embed="rId3">
            <a:alphaModFix/>
          </a:blip>
          <a:srcRect/>
          <a:stretch/>
        </p:blipFill>
        <p:spPr>
          <a:xfrm>
            <a:off x="-19767" y="-1"/>
            <a:ext cx="4843557" cy="68471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5936975" y="2163250"/>
            <a:ext cx="3097000" cy="9258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0" i="0" u="none" strike="noStrike" cap="none">
                <a:solidFill>
                  <a:srgbClr val="1A4625"/>
                </a:solidFill>
                <a:latin typeface="Arial Black"/>
                <a:ea typeface="Arial Black"/>
                <a:cs typeface="Arial Black"/>
                <a:sym typeface="Arial Black"/>
              </a:rPr>
              <a:t>Perspective Images Activity</a:t>
            </a:r>
          </a:p>
        </p:txBody>
      </p:sp>
      <p:sp>
        <p:nvSpPr>
          <p:cNvPr id="342" name="Shape 342"/>
          <p:cNvSpPr txBox="1">
            <a:spLocks noGrp="1"/>
          </p:cNvSpPr>
          <p:nvPr>
            <p:ph type="body" idx="2"/>
          </p:nvPr>
        </p:nvSpPr>
        <p:spPr>
          <a:xfrm>
            <a:off x="6042990" y="3847175"/>
            <a:ext cx="2535859" cy="17763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Are you looking at the top or bottom of this terrace?</a:t>
            </a:r>
          </a:p>
        </p:txBody>
      </p:sp>
      <p:sp>
        <p:nvSpPr>
          <p:cNvPr id="343" name="Shape 343"/>
          <p:cNvSpPr txBox="1">
            <a:spLocks noGrp="1"/>
          </p:cNvSpPr>
          <p:nvPr>
            <p:ph type="sldNum" idx="12"/>
          </p:nvPr>
        </p:nvSpPr>
        <p:spPr>
          <a:xfrm>
            <a:off x="8256104" y="6324900"/>
            <a:ext cx="777871"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44" name="Shape 344"/>
          <p:cNvSpPr txBox="1">
            <a:spLocks noGrp="1"/>
          </p:cNvSpPr>
          <p:nvPr>
            <p:ph type="ftr" idx="11"/>
          </p:nvPr>
        </p:nvSpPr>
        <p:spPr>
          <a:xfrm>
            <a:off x="0" y="6223000"/>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pic>
        <p:nvPicPr>
          <p:cNvPr id="345" name="Shape 345"/>
          <p:cNvPicPr preferRelativeResize="0"/>
          <p:nvPr/>
        </p:nvPicPr>
        <p:blipFill rotWithShape="1">
          <a:blip r:embed="rId3">
            <a:alphaModFix/>
          </a:blip>
          <a:srcRect/>
          <a:stretch/>
        </p:blipFill>
        <p:spPr>
          <a:xfrm>
            <a:off x="0" y="0"/>
            <a:ext cx="5751443"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475D4C"/>
                </a:solidFill>
                <a:latin typeface="Arial Black"/>
                <a:ea typeface="Arial Black"/>
                <a:cs typeface="Arial Black"/>
                <a:sym typeface="Arial Black"/>
              </a:rPr>
              <a:t>Perspect</a:t>
            </a:r>
            <a:r>
              <a:rPr lang="en-US" sz="3200" b="0" i="0" u="none" strike="noStrike" cap="none">
                <a:solidFill>
                  <a:srgbClr val="1A4625"/>
                </a:solidFill>
                <a:latin typeface="Arial Black"/>
                <a:ea typeface="Arial Black"/>
                <a:cs typeface="Arial Black"/>
                <a:sym typeface="Arial Black"/>
              </a:rPr>
              <a:t>ive Images Activity</a:t>
            </a:r>
          </a:p>
        </p:txBody>
      </p:sp>
      <p:sp>
        <p:nvSpPr>
          <p:cNvPr id="351" name="Shape 351"/>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What do you see first, a duck or a bunny?</a:t>
            </a:r>
          </a:p>
        </p:txBody>
      </p:sp>
      <p:sp>
        <p:nvSpPr>
          <p:cNvPr id="352" name="Shape 352"/>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pic>
        <p:nvPicPr>
          <p:cNvPr id="353" name="Shape 353"/>
          <p:cNvPicPr preferRelativeResize="0"/>
          <p:nvPr/>
        </p:nvPicPr>
        <p:blipFill rotWithShape="1">
          <a:blip r:embed="rId3">
            <a:alphaModFix/>
          </a:blip>
          <a:srcRect/>
          <a:stretch/>
        </p:blipFill>
        <p:spPr>
          <a:xfrm>
            <a:off x="1586948" y="2378300"/>
            <a:ext cx="6053100" cy="3946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5035825" y="2163250"/>
            <a:ext cx="3635519" cy="9258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Perspective Images Activity</a:t>
            </a:r>
          </a:p>
        </p:txBody>
      </p:sp>
      <p:sp>
        <p:nvSpPr>
          <p:cNvPr id="359" name="Shape 359"/>
          <p:cNvSpPr txBox="1">
            <a:spLocks noGrp="1"/>
          </p:cNvSpPr>
          <p:nvPr>
            <p:ph type="body" idx="2"/>
          </p:nvPr>
        </p:nvSpPr>
        <p:spPr>
          <a:xfrm>
            <a:off x="5035824" y="3847175"/>
            <a:ext cx="3790123" cy="17763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Can you see the dragon, the face, and the box?</a:t>
            </a:r>
          </a:p>
        </p:txBody>
      </p:sp>
      <p:sp>
        <p:nvSpPr>
          <p:cNvPr id="360" name="Shape 360"/>
          <p:cNvSpPr txBox="1">
            <a:spLocks noGrp="1"/>
          </p:cNvSpPr>
          <p:nvPr>
            <p:ph type="sldNum" idx="12"/>
          </p:nvPr>
        </p:nvSpPr>
        <p:spPr>
          <a:xfrm>
            <a:off x="8335617" y="6324900"/>
            <a:ext cx="698358"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61" name="Shape 361"/>
          <p:cNvSpPr txBox="1">
            <a:spLocks noGrp="1"/>
          </p:cNvSpPr>
          <p:nvPr>
            <p:ph type="ftr" idx="11"/>
          </p:nvPr>
        </p:nvSpPr>
        <p:spPr>
          <a:xfrm>
            <a:off x="0" y="6223000"/>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pic>
        <p:nvPicPr>
          <p:cNvPr id="362" name="Shape 362"/>
          <p:cNvPicPr preferRelativeResize="0"/>
          <p:nvPr/>
        </p:nvPicPr>
        <p:blipFill rotWithShape="1">
          <a:blip r:embed="rId3">
            <a:alphaModFix/>
          </a:blip>
          <a:srcRect/>
          <a:stretch/>
        </p:blipFill>
        <p:spPr>
          <a:xfrm>
            <a:off x="-1" y="0"/>
            <a:ext cx="482959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Perspective Images Activity</a:t>
            </a:r>
          </a:p>
        </p:txBody>
      </p:sp>
      <p:sp>
        <p:nvSpPr>
          <p:cNvPr id="368" name="Shape 368"/>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Can you see two old lovers, two musicians, and the vase?</a:t>
            </a:r>
          </a:p>
        </p:txBody>
      </p:sp>
      <p:sp>
        <p:nvSpPr>
          <p:cNvPr id="369" name="Shape 369"/>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pic>
        <p:nvPicPr>
          <p:cNvPr id="370" name="Shape 370"/>
          <p:cNvPicPr preferRelativeResize="0"/>
          <p:nvPr/>
        </p:nvPicPr>
        <p:blipFill rotWithShape="1">
          <a:blip r:embed="rId3">
            <a:alphaModFix/>
          </a:blip>
          <a:srcRect/>
          <a:stretch/>
        </p:blipFill>
        <p:spPr>
          <a:xfrm>
            <a:off x="1836492" y="2387293"/>
            <a:ext cx="5257933" cy="39376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848950" y="600200"/>
            <a:ext cx="6694800" cy="5454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endParaRPr sz="6600"/>
          </a:p>
          <a:p>
            <a:pPr marL="0" marR="0" lvl="0" indent="0" algn="l" rtl="0">
              <a:lnSpc>
                <a:spcPct val="100000"/>
              </a:lnSpc>
              <a:spcBef>
                <a:spcPts val="0"/>
              </a:spcBef>
              <a:spcAft>
                <a:spcPts val="0"/>
              </a:spcAft>
              <a:buClr>
                <a:srgbClr val="FFFFFF"/>
              </a:buClr>
              <a:buSzPct val="25000"/>
              <a:buFont typeface="Arial Black"/>
              <a:buNone/>
            </a:pPr>
            <a:endParaRPr sz="6600"/>
          </a:p>
          <a:p>
            <a:pPr marL="0" marR="0" lvl="0" indent="0" algn="l" rtl="0">
              <a:lnSpc>
                <a:spcPct val="100000"/>
              </a:lnSpc>
              <a:spcBef>
                <a:spcPts val="0"/>
              </a:spcBef>
              <a:spcAft>
                <a:spcPts val="0"/>
              </a:spcAft>
              <a:buClr>
                <a:srgbClr val="FFFFFF"/>
              </a:buClr>
              <a:buSzPct val="25000"/>
              <a:buFont typeface="Arial Black"/>
              <a:buNone/>
            </a:pPr>
            <a:r>
              <a:rPr lang="en-US" sz="6600" b="0" i="0" u="none" strike="noStrike" cap="none">
                <a:solidFill>
                  <a:srgbClr val="FFFFFF"/>
                </a:solidFill>
                <a:latin typeface="Arial Black"/>
                <a:ea typeface="Arial Black"/>
                <a:cs typeface="Arial Black"/>
                <a:sym typeface="Arial Black"/>
              </a:rPr>
              <a:t>Understand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1" i="0" u="none" strike="noStrike" cap="none">
                <a:solidFill>
                  <a:srgbClr val="475D4C"/>
                </a:solidFill>
                <a:latin typeface="Arial Black"/>
                <a:ea typeface="Arial Black"/>
                <a:cs typeface="Arial Black"/>
                <a:sym typeface="Arial Black"/>
              </a:rPr>
              <a:t>Follow Up Questions</a:t>
            </a:r>
          </a:p>
        </p:txBody>
      </p:sp>
      <p:sp>
        <p:nvSpPr>
          <p:cNvPr id="376" name="Shape 376"/>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Were you able to see all perspectives immediately?</a:t>
            </a:r>
          </a:p>
          <a:p>
            <a:pPr marL="342900" marR="0" lvl="0" indent="-342900" algn="l" rtl="0">
              <a:lnSpc>
                <a:spcPct val="115000"/>
              </a:lnSpc>
              <a:spcBef>
                <a:spcPts val="216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Which was easiest or the most difficult?</a:t>
            </a:r>
          </a:p>
          <a:p>
            <a:pPr marL="342900" marR="0" lvl="0" indent="-342900" algn="l" rtl="0">
              <a:lnSpc>
                <a:spcPct val="115000"/>
              </a:lnSpc>
              <a:spcBef>
                <a:spcPts val="216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did you learn from this activity regarding perspective?</a:t>
            </a:r>
          </a:p>
        </p:txBody>
      </p:sp>
      <p:sp>
        <p:nvSpPr>
          <p:cNvPr id="377" name="Shape 377"/>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3200" b="1" i="0" u="none" strike="noStrike" cap="none">
                <a:solidFill>
                  <a:srgbClr val="475D4C"/>
                </a:solidFill>
                <a:latin typeface="Arial"/>
                <a:ea typeface="Arial"/>
                <a:cs typeface="Arial"/>
                <a:sym typeface="Arial"/>
              </a:rPr>
              <a:t>If you could be any age, what would you be and why?</a:t>
            </a:r>
            <a:r>
              <a:rPr lang="en-US" sz="2400" b="1" i="0" u="none" strike="noStrike" cap="none">
                <a:solidFill>
                  <a:srgbClr val="475D4C"/>
                </a:solidFill>
                <a:latin typeface="Arial"/>
                <a:ea typeface="Arial"/>
                <a:cs typeface="Arial"/>
                <a:sym typeface="Arial"/>
              </a:rPr>
              <a:t/>
            </a:r>
            <a:br>
              <a:rPr lang="en-US" sz="2400" b="1" i="0" u="none" strike="noStrike" cap="none">
                <a:solidFill>
                  <a:srgbClr val="475D4C"/>
                </a:solidFill>
                <a:latin typeface="Arial"/>
                <a:ea typeface="Arial"/>
                <a:cs typeface="Arial"/>
                <a:sym typeface="Arial"/>
              </a:rPr>
            </a:br>
            <a:endParaRPr lang="en-US" sz="2400" b="1" i="0" u="none" strike="noStrike" cap="none">
              <a:solidFill>
                <a:srgbClr val="475D4C"/>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475D4C"/>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Answer this question for yourself and then talk with a partner about this.</a:t>
            </a:r>
          </a:p>
        </p:txBody>
      </p:sp>
      <p:sp>
        <p:nvSpPr>
          <p:cNvPr id="383" name="Shape 383"/>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84" name="Shape 38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Timeless Activity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Timeless Activity</a:t>
            </a:r>
          </a:p>
        </p:txBody>
      </p:sp>
      <p:sp>
        <p:nvSpPr>
          <p:cNvPr id="390" name="Shape 390"/>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91" name="Shape 391" descr="Like us on Facebook! http://facebook.com/jubileemedia  If you could be any age, what age would you be? Sometimes we can be in a hurry to grow older and suddenly find that our life has passed us by. In &quot;Timeless&quot; we asked people to share with us about age, time, and life.   | CREW | Director: Tiger Souvannakoumane &amp; Taylor Matsunaga Producer: Eleanor Cho Executive Producer: Jason Y. Lee Director of Photography: Christian Soriano Second Camera: Lisa Sonoda Third Camera: Eleanor Cho Sound: Joesph Covarrubias, Dorothy Xiao 1st AD: Kevin J. Nguyen Production Assistants: Dorothy Xiao, Jenine Pastores Wardrobe: Jenine Pastores Editor: Tiger Souvannakoumane Special Thanks: Wanderwall Space, Megan Clancy, Georgia Kate, Jean Rheem  | CAST | Gabby Gal, Angelina Folino, Erika Shankman, Chaz Kao, Jolie Brazile, Emma Coates, Patricia McNeely, Brenda Wong, Sam Jenkins, Greg Beck, Alexander Barnette, Arjun Patel, Journi Mcgee, Riley Vuong, Renee Palmer  | JUBILEE PROJECT | Jubilee Project tells stories that inspire change. For more videos, subscribe and follow us here! http://www.facebook.com/jubileemedia http://www.twitter.com/jubileemedia http://www.instagram.com/jubileeproject http://www.jubileeproject.org http://www.jubileegear.com  Help us caption &amp; translate this video!  http://amara.org/v/IINj/" title="Timeless: 50 People 1 Question">
            <a:hlinkClick r:id="rId3"/>
          </p:cNvPr>
          <p:cNvSpPr/>
          <p:nvPr/>
        </p:nvSpPr>
        <p:spPr>
          <a:xfrm>
            <a:off x="634025" y="1714500"/>
            <a:ext cx="6005024" cy="4503775"/>
          </a:xfrm>
          <a:prstGeom prst="rect">
            <a:avLst/>
          </a:prstGeom>
          <a:blipFill>
            <a:blip r:embed="rId4">
              <a:alphaModFix/>
            </a:blip>
            <a:stretch>
              <a:fillRect/>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571525" y="581400"/>
            <a:ext cx="6522900"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1A4625"/>
                </a:solidFill>
                <a:latin typeface="Arial Black"/>
                <a:ea typeface="Arial Black"/>
                <a:cs typeface="Arial Black"/>
                <a:sym typeface="Arial Black"/>
              </a:rPr>
              <a:t>Timeless Activity</a:t>
            </a:r>
          </a:p>
        </p:txBody>
      </p:sp>
      <p:sp>
        <p:nvSpPr>
          <p:cNvPr id="397" name="Shape 397"/>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800" b="1" i="0" u="none" strike="noStrike" cap="none">
                <a:solidFill>
                  <a:srgbClr val="475D4C"/>
                </a:solidFill>
                <a:latin typeface="Arial"/>
                <a:ea typeface="Arial"/>
                <a:cs typeface="Arial"/>
                <a:sym typeface="Arial"/>
              </a:rPr>
              <a:t>What do you like about being your age now?</a:t>
            </a: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1"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Answer this question for yourself and then talk with a partner about this.</a:t>
            </a:r>
          </a:p>
        </p:txBody>
      </p:sp>
      <p:sp>
        <p:nvSpPr>
          <p:cNvPr id="398" name="Shape 398"/>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1" i="0" u="none" strike="noStrike" cap="none">
                <a:solidFill>
                  <a:srgbClr val="475D4C"/>
                </a:solidFill>
                <a:latin typeface="Arial Black"/>
                <a:ea typeface="Arial Black"/>
                <a:cs typeface="Arial Black"/>
                <a:sym typeface="Arial Black"/>
              </a:rPr>
              <a:t>Follow Up Questions</a:t>
            </a:r>
          </a:p>
        </p:txBody>
      </p:sp>
      <p:sp>
        <p:nvSpPr>
          <p:cNvPr id="404" name="Shape 404"/>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patterns did you notice about current age and age they wanted to be?</a:t>
            </a:r>
          </a:p>
          <a:p>
            <a:pPr marL="342900" marR="0" lvl="0" indent="-342900" algn="l" rtl="0">
              <a:lnSpc>
                <a:spcPct val="115000"/>
              </a:lnSpc>
              <a:spcBef>
                <a:spcPts val="216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did this activity show you about perspective?</a:t>
            </a:r>
          </a:p>
          <a:p>
            <a:pPr marL="0" marR="0" lvl="0" indent="0" algn="l" rtl="0">
              <a:lnSpc>
                <a:spcPct val="115000"/>
              </a:lnSpc>
              <a:spcBef>
                <a:spcPts val="216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 </a:t>
            </a:r>
          </a:p>
        </p:txBody>
      </p:sp>
      <p:sp>
        <p:nvSpPr>
          <p:cNvPr id="405" name="Shape 405"/>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Richie Rich Video </a:t>
            </a:r>
          </a:p>
        </p:txBody>
      </p:sp>
      <p:sp>
        <p:nvSpPr>
          <p:cNvPr id="411" name="Shape 411"/>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12" name="Shape 412" descr="Richie Rich movie clips: http://j.mp/28JrToD BUY THE MOVIE: http://j.mp/28JwyeI Don't miss the HOTTEST NEW TRAILERS: http://bit.ly/1u2y6pr  CLIP DESCRIPTION: Richie Rich (Macaulay Culkin) tries to play baseball with Tony (Michael Maccarone), Omar (Joel Robinson), Pee Wee (Jonathan Hilario), and Gloria Pazinski (Stephi Lineburg) at the sandlot.  FILM DESCRIPTION: A purposely outlandish cartoon created in 1953, Harvey Comics hero Richie Rich finally came to the big screen in 1994, when a boy billionaire was not quite as fanciful an idea. Richie Rich (Macaulay Culkin) is the wealthiest boy in the world, but even though he loves his doting parents, Richard (Edward Herrmann) and Regina (Christine Ebersole), he's not happy. Richie wants to play baseball with some neighborhood kids, but his parents instead hire Reggie Jackson to coach him. He wants to go out and play, but instead he gets aerobics training from Claudia Schiffer. When his parents disappear in the Bermuda Triangle, Richie suspects that Laurence Van Dogh (John Larroquette), an employee of Rich Industries, of plotting to take over the company by killing his mom and dad. With trusty butler Cadbury (Jonathan Hyde), eccentric inventor Prof. Keenbean (Michael McShane) and some new friends his own age, Richie puts a plan together to foil Van Dogh's wicked scheme and rescue his parents.  CREDITS: TM &amp; © Warner Bros. (1994) Cast: Macaulay Culkin, Jonathan Hilario, Jonathan Hyde, Michael Maccarone, Joel Robinson, Stephi Lineburg Director: Donald Petrie Producers: Jacqueline George, Dan Kolsrud, Jeffrey A. Montgomery, Jon Shapiro, Wendy Wanderman, John Davis, Joel Silver Screenwriters: Jim Jennewein, Tom S. Parker, Neil Tolkin  WHO ARE WE? The MOVIECLIPS channel is the largest collection of licensed movie clips on the web. Here you will find unforgettable moments, scenes and lines from all your favorite films. Made by movie fans, for movie fans.  SUBSCRIBE TO OUR MOVIE CHANNELS: MOVIECLIPS: http://bit.ly/1u2yaWd ComingSoon: http://bit.ly/1DVpgtR Indie &amp; Film Festivals: http://bit.ly/1wbkfYg Hero Central: http://bit.ly/1AMUZwv Extras: http://bit.ly/1u431fr Classic Trailers: http://bit.ly/1u43jDe Pop-Up Trailers: http://bit.ly/1z7EtZR Movie News: http://bit.ly/1C3Ncd2 Movie Games: http://bit.ly/1ygDV13 Fandango: http://bit.ly/1Bl79ye Fandango FrontRunners: http://bit.ly/1CggQfC  HIT US UP: Facebook: http://on.fb.me/1y8M8ax Twitter: http://bit.ly/1ghOWmt Pinterest: http://bit.ly/14wL9De Tumblr: http://bit.ly/1vUwhH7" title="Richie Rich (4/7) Movie CLIP - Baseball Bet (1994) HD">
            <a:hlinkClick r:id="rId3"/>
          </p:cNvPr>
          <p:cNvSpPr/>
          <p:nvPr/>
        </p:nvSpPr>
        <p:spPr>
          <a:xfrm>
            <a:off x="571525" y="1693550"/>
            <a:ext cx="6003350" cy="4502525"/>
          </a:xfrm>
          <a:prstGeom prst="rect">
            <a:avLst/>
          </a:prstGeom>
          <a:blipFill>
            <a:blip r:embed="rId4">
              <a:alphaModFix/>
            </a:blip>
            <a:stretch>
              <a:fillRect/>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Richie Rich Discussion</a:t>
            </a:r>
          </a:p>
        </p:txBody>
      </p:sp>
      <p:sp>
        <p:nvSpPr>
          <p:cNvPr id="418" name="Shape 418"/>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19" name="Shape 41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do you think is going on in this scene?</a:t>
            </a:r>
          </a:p>
          <a:p>
            <a:pPr marL="342900" marR="0" lvl="0" indent="-342900" algn="l" rtl="0">
              <a:lnSpc>
                <a:spcPct val="115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Why does Richie want to play baseball with the other kids?</a:t>
            </a:r>
          </a:p>
          <a:p>
            <a:pPr marL="342900" marR="0" lvl="0" indent="-342900" algn="l" rtl="0">
              <a:lnSpc>
                <a:spcPct val="115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Why do the other kids not want to include Richie?</a:t>
            </a:r>
          </a:p>
          <a:p>
            <a:pPr marL="342900" marR="0" lvl="0" indent="-342900" algn="l" rtl="0">
              <a:lnSpc>
                <a:spcPct val="115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What examples from the clip show misunderstandings due to different perspectives?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Richie Rich Activity</a:t>
            </a:r>
          </a:p>
        </p:txBody>
      </p:sp>
      <p:sp>
        <p:nvSpPr>
          <p:cNvPr id="425" name="Shape 425"/>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Think of a time where you felt left out, misunderstood, or like everyone was against you.</a:t>
            </a:r>
          </a:p>
          <a:p>
            <a:pPr marL="0" marR="0" lvl="0" indent="0" algn="l" rtl="0">
              <a:lnSpc>
                <a:spcPct val="115000"/>
              </a:lnSpc>
              <a:spcBef>
                <a:spcPts val="216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216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Talk about it with a partner and see if you can try to explain the situation from the other point of view!</a:t>
            </a:r>
          </a:p>
          <a:p>
            <a:pPr marL="0" marR="0" lvl="0" indent="0" algn="l" rtl="0">
              <a:lnSpc>
                <a:spcPct val="115000"/>
              </a:lnSpc>
              <a:spcBef>
                <a:spcPts val="216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sp>
        <p:nvSpPr>
          <p:cNvPr id="426" name="Shape 42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848950" y="600200"/>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SzPct val="25000"/>
              <a:buFont typeface="Arial Black"/>
              <a:buNone/>
            </a:pPr>
            <a:endParaRPr/>
          </a:p>
          <a:p>
            <a:pPr marL="0" marR="0" lvl="0" indent="0" algn="l" rtl="0">
              <a:lnSpc>
                <a:spcPct val="100000"/>
              </a:lnSpc>
              <a:spcBef>
                <a:spcPts val="0"/>
              </a:spcBef>
              <a:spcAft>
                <a:spcPts val="0"/>
              </a:spcAft>
              <a:buClr>
                <a:schemeClr val="lt1"/>
              </a:buClr>
              <a:buSzPct val="25000"/>
              <a:buFont typeface="Arial Black"/>
              <a:buNone/>
            </a:pPr>
            <a:endParaRPr/>
          </a:p>
          <a:p>
            <a:pPr marL="0" marR="0" lvl="0" indent="0" algn="l" rtl="0">
              <a:lnSpc>
                <a:spcPct val="100000"/>
              </a:lnSpc>
              <a:spcBef>
                <a:spcPts val="0"/>
              </a:spcBef>
              <a:spcAft>
                <a:spcPts val="0"/>
              </a:spcAft>
              <a:buClr>
                <a:schemeClr val="lt1"/>
              </a:buClr>
              <a:buSzPct val="25000"/>
              <a:buFont typeface="Arial Black"/>
              <a:buNone/>
            </a:pPr>
            <a:r>
              <a:rPr lang="en-US" sz="6600" b="0" i="0" u="none" strike="noStrike" cap="none">
                <a:solidFill>
                  <a:srgbClr val="FFFFFF"/>
                </a:solidFill>
                <a:latin typeface="Arial Black"/>
                <a:ea typeface="Arial Black"/>
                <a:cs typeface="Arial Black"/>
                <a:sym typeface="Arial Black"/>
              </a:rPr>
              <a:t>Reflect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500" b="0" i="0" u="none" strike="noStrike" cap="none">
                <a:solidFill>
                  <a:srgbClr val="1A4625"/>
                </a:solidFill>
                <a:latin typeface="Arial Black"/>
                <a:ea typeface="Arial Black"/>
                <a:cs typeface="Arial Black"/>
                <a:sym typeface="Arial Black"/>
              </a:rPr>
              <a:t>Perspective - Wrap Up</a:t>
            </a:r>
          </a:p>
        </p:txBody>
      </p:sp>
      <p:sp>
        <p:nvSpPr>
          <p:cNvPr id="437" name="Shape 437"/>
          <p:cNvSpPr txBox="1">
            <a:spLocks noGrp="1"/>
          </p:cNvSpPr>
          <p:nvPr>
            <p:ph type="body" idx="1"/>
          </p:nvPr>
        </p:nvSpPr>
        <p:spPr>
          <a:xfrm>
            <a:off x="613350" y="1749075"/>
            <a:ext cx="7881293" cy="4407900"/>
          </a:xfrm>
          <a:prstGeom prst="rect">
            <a:avLst/>
          </a:prstGeom>
          <a:noFill/>
          <a:ln>
            <a:noFill/>
          </a:ln>
        </p:spPr>
        <p:txBody>
          <a:bodyPr wrap="square" lIns="0" tIns="0" rIns="0" bIns="0"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Next time you feel as though you’re being misunderstood or not quite seeing eye to eye with someone, what can you do to see things from a different perspective?</a:t>
            </a:r>
          </a:p>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Why is it important to think about different perspectives?</a:t>
            </a:r>
          </a:p>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How can a different viewpoint help you in your everyday life?</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438" name="Shape 438"/>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841750" y="2163250"/>
            <a:ext cx="4146600" cy="925800"/>
          </a:xfrm>
          <a:prstGeom prst="rect">
            <a:avLst/>
          </a:prstGeom>
        </p:spPr>
        <p:txBody>
          <a:bodyPr wrap="square" lIns="91425" tIns="91425" rIns="91425" bIns="91425" anchor="t" anchorCtr="0">
            <a:noAutofit/>
          </a:bodyPr>
          <a:lstStyle/>
          <a:p>
            <a:pPr lvl="0" rtl="0">
              <a:spcBef>
                <a:spcPts val="0"/>
              </a:spcBef>
              <a:buNone/>
            </a:pPr>
            <a:r>
              <a:rPr lang="en-US" sz="4800"/>
              <a:t>Perspective</a:t>
            </a:r>
          </a:p>
        </p:txBody>
      </p:sp>
      <p:sp>
        <p:nvSpPr>
          <p:cNvPr id="172" name="Shape 172"/>
          <p:cNvSpPr txBox="1">
            <a:spLocks noGrp="1"/>
          </p:cNvSpPr>
          <p:nvPr>
            <p:ph type="subTitle" idx="1"/>
          </p:nvPr>
        </p:nvSpPr>
        <p:spPr>
          <a:xfrm>
            <a:off x="3917950" y="4309000"/>
            <a:ext cx="4935300" cy="417000"/>
          </a:xfrm>
          <a:prstGeom prst="rect">
            <a:avLst/>
          </a:prstGeom>
        </p:spPr>
        <p:txBody>
          <a:bodyPr wrap="square" lIns="91425" tIns="91425" rIns="91425" bIns="91425" anchor="ctr" anchorCtr="0">
            <a:noAutofit/>
          </a:bodyPr>
          <a:lstStyle/>
          <a:p>
            <a:pPr lvl="0" rtl="0">
              <a:spcBef>
                <a:spcPts val="0"/>
              </a:spcBef>
              <a:buNone/>
            </a:pPr>
            <a:r>
              <a:rPr lang="en-US" sz="3600">
                <a:latin typeface="Arial"/>
                <a:ea typeface="Arial"/>
                <a:cs typeface="Arial"/>
                <a:sym typeface="Arial"/>
              </a:rPr>
              <a:t>What does perspective mean to you?</a:t>
            </a:r>
          </a:p>
        </p:txBody>
      </p:sp>
      <p:sp>
        <p:nvSpPr>
          <p:cNvPr id="173" name="Shape 173"/>
          <p:cNvSpPr txBox="1">
            <a:spLocks noGrp="1"/>
          </p:cNvSpPr>
          <p:nvPr>
            <p:ph type="sldNum" idx="12"/>
          </p:nvPr>
        </p:nvSpPr>
        <p:spPr>
          <a:xfrm>
            <a:off x="8064843" y="6324900"/>
            <a:ext cx="969000"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pic>
        <p:nvPicPr>
          <p:cNvPr id="174" name="Shape 174"/>
          <p:cNvPicPr preferRelativeResize="0"/>
          <p:nvPr/>
        </p:nvPicPr>
        <p:blipFill>
          <a:blip r:embed="rId3">
            <a:alphaModFix/>
          </a:blip>
          <a:stretch>
            <a:fillRect/>
          </a:stretch>
        </p:blipFill>
        <p:spPr>
          <a:xfrm>
            <a:off x="374100" y="1890713"/>
            <a:ext cx="3076575" cy="30765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571525" y="581400"/>
            <a:ext cx="7141240"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2800" b="0" i="0" u="none" strike="noStrike" cap="none">
                <a:solidFill>
                  <a:srgbClr val="1A4625"/>
                </a:solidFill>
                <a:latin typeface="Arial Black"/>
                <a:ea typeface="Arial Black"/>
                <a:cs typeface="Arial Black"/>
                <a:sym typeface="Arial Black"/>
              </a:rPr>
              <a:t>How does this picture show what you’ve learned about perspective?</a:t>
            </a:r>
            <a:br>
              <a:rPr lang="en-US" sz="2800" b="0" i="0" u="none" strike="noStrike" cap="none">
                <a:solidFill>
                  <a:srgbClr val="1A4625"/>
                </a:solidFill>
                <a:latin typeface="Arial Black"/>
                <a:ea typeface="Arial Black"/>
                <a:cs typeface="Arial Black"/>
                <a:sym typeface="Arial Black"/>
              </a:rPr>
            </a:br>
            <a:endParaRPr lang="en-US" sz="2800" b="0" i="0" u="none" strike="noStrike" cap="none">
              <a:solidFill>
                <a:srgbClr val="1A4625"/>
              </a:solidFill>
              <a:latin typeface="Arial Black"/>
              <a:ea typeface="Arial Black"/>
              <a:cs typeface="Arial Black"/>
              <a:sym typeface="Arial Black"/>
            </a:endParaRPr>
          </a:p>
        </p:txBody>
      </p:sp>
      <p:sp>
        <p:nvSpPr>
          <p:cNvPr id="444" name="Shape 44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chemeClr val="dk1"/>
                </a:solidFill>
                <a:latin typeface="Arial"/>
                <a:ea typeface="Arial"/>
                <a:cs typeface="Arial"/>
                <a:sym typeface="Arial"/>
              </a:rPr>
              <a:t>Reflect</a:t>
            </a:r>
          </a:p>
        </p:txBody>
      </p:sp>
      <p:pic>
        <p:nvPicPr>
          <p:cNvPr id="445" name="Shape 445"/>
          <p:cNvPicPr preferRelativeResize="0"/>
          <p:nvPr/>
        </p:nvPicPr>
        <p:blipFill rotWithShape="1">
          <a:blip r:embed="rId3">
            <a:alphaModFix/>
          </a:blip>
          <a:srcRect t="17079" b="4193"/>
          <a:stretch/>
        </p:blipFill>
        <p:spPr>
          <a:xfrm>
            <a:off x="678182" y="1762538"/>
            <a:ext cx="7034583" cy="42274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74637"/>
            <a:ext cx="8229600" cy="1002226"/>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1" i="0" u="none" strike="noStrike" cap="none">
                <a:solidFill>
                  <a:schemeClr val="dk2"/>
                </a:solidFill>
                <a:latin typeface="Arial Black"/>
                <a:ea typeface="Arial Black"/>
                <a:cs typeface="Arial Black"/>
                <a:sym typeface="Arial Black"/>
              </a:rPr>
              <a:t>Curiosity </a:t>
            </a:r>
          </a:p>
        </p:txBody>
      </p:sp>
      <p:sp>
        <p:nvSpPr>
          <p:cNvPr id="180" name="Shape 180"/>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curious about everything.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always asking questions, and you find all subjects and topics interesting.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like exploration and discovery.</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181" name="Shape 181"/>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sp>
        <p:nvSpPr>
          <p:cNvPr id="182" name="Shape 182"/>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SzPct val="25000"/>
              <a:buFont typeface="Arial"/>
              <a:buNone/>
            </a:pPr>
            <a:r>
              <a:rPr lang="en-US" sz="1600" b="0" i="0" u="none" strike="noStrike" cap="none">
                <a:solidFill>
                  <a:schemeClr val="dk2"/>
                </a:solidFill>
                <a:latin typeface="Arial"/>
                <a:ea typeface="Arial"/>
                <a:cs typeface="Arial"/>
                <a:sym typeface="Arial"/>
              </a:rPr>
              <a:t>Day 1</a:t>
            </a:r>
          </a:p>
        </p:txBody>
      </p:sp>
      <p:pic>
        <p:nvPicPr>
          <p:cNvPr id="183" name="Shape 183"/>
          <p:cNvPicPr preferRelativeResize="0"/>
          <p:nvPr/>
        </p:nvPicPr>
        <p:blipFill rotWithShape="1">
          <a:blip r:embed="rId3">
            <a:alphaModFix/>
          </a:blip>
          <a:srcRect/>
          <a:stretch/>
        </p:blipFill>
        <p:spPr>
          <a:xfrm>
            <a:off x="-2572" y="-12183"/>
            <a:ext cx="9146573" cy="68701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US" sz="3600" b="0" i="1" u="none" strike="noStrike" cap="none">
                <a:solidFill>
                  <a:srgbClr val="FFFFFF"/>
                </a:solidFill>
                <a:latin typeface="Arial"/>
                <a:ea typeface="Arial"/>
                <a:cs typeface="Arial"/>
                <a:sym typeface="Arial"/>
              </a:rPr>
              <a:t>I’ve learned that two people can look at the exact same thing and see something totally different. </a:t>
            </a:r>
          </a:p>
        </p:txBody>
      </p:sp>
      <p:sp>
        <p:nvSpPr>
          <p:cNvPr id="190" name="Shape 190"/>
          <p:cNvSpPr txBox="1">
            <a:spLocks noGrp="1"/>
          </p:cNvSpPr>
          <p:nvPr>
            <p:ph type="sldNum" idx="4294967295"/>
          </p:nvPr>
        </p:nvSpPr>
        <p:spPr>
          <a:xfrm>
            <a:off x="8030817" y="6324900"/>
            <a:ext cx="1003158"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chemeClr val="lt1"/>
                </a:solidFill>
                <a:latin typeface="Arial"/>
                <a:ea typeface="Arial"/>
                <a:cs typeface="Arial"/>
                <a:sym typeface="Arial"/>
              </a:rPr>
              <a:t>Understand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645225" y="591875"/>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Apple - Perspective Video</a:t>
            </a:r>
          </a:p>
        </p:txBody>
      </p:sp>
      <p:sp>
        <p:nvSpPr>
          <p:cNvPr id="196" name="Shape 19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
        <p:nvSpPr>
          <p:cNvPr id="197" name="Shape 197" descr="Here's to those who have always seen things differently.  http://www.apple.com/?cid=www-us-yt-per" title="Apple - Perspective">
            <a:hlinkClick r:id="rId3"/>
          </p:cNvPr>
          <p:cNvSpPr/>
          <p:nvPr/>
        </p:nvSpPr>
        <p:spPr>
          <a:xfrm>
            <a:off x="645225" y="1657400"/>
            <a:ext cx="5939324" cy="4454500"/>
          </a:xfrm>
          <a:prstGeom prst="rect">
            <a:avLst/>
          </a:prstGeom>
          <a:blipFill>
            <a:blip r:embed="rId4">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571525" y="581400"/>
            <a:ext cx="6522900" cy="860700"/>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3200" b="0" i="0" u="none" strike="noStrike" cap="none">
                <a:solidFill>
                  <a:srgbClr val="1A4625"/>
                </a:solidFill>
                <a:latin typeface="Arial Black"/>
                <a:ea typeface="Arial Black"/>
                <a:cs typeface="Arial Black"/>
                <a:sym typeface="Arial Black"/>
              </a:rPr>
              <a:t>Talk with a Neighbor</a:t>
            </a:r>
          </a:p>
        </p:txBody>
      </p:sp>
      <p:sp>
        <p:nvSpPr>
          <p:cNvPr id="203" name="Shape 203"/>
          <p:cNvSpPr txBox="1">
            <a:spLocks noGrp="1"/>
          </p:cNvSpPr>
          <p:nvPr>
            <p:ph type="body" idx="1"/>
          </p:nvPr>
        </p:nvSpPr>
        <p:spPr>
          <a:xfrm>
            <a:off x="613350" y="1749075"/>
            <a:ext cx="8261400" cy="4407900"/>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How do you think this video demonstrated perspective?</a:t>
            </a:r>
          </a:p>
          <a:p>
            <a:pPr marL="342900" marR="0" lvl="0" indent="-342900" algn="l" rtl="0">
              <a:lnSpc>
                <a:spcPct val="115000"/>
              </a:lnSpc>
              <a:spcBef>
                <a:spcPts val="56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a:p>
            <a:pPr marL="342900" marR="0" lvl="0" indent="-342900" algn="l" rtl="0">
              <a:lnSpc>
                <a:spcPct val="115000"/>
              </a:lnSpc>
              <a:spcBef>
                <a:spcPts val="56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Why is it important to look at different perspectives?</a:t>
            </a:r>
          </a:p>
          <a:p>
            <a:pPr marL="342900" marR="0" lvl="0" indent="-342900" algn="l" rtl="0">
              <a:lnSpc>
                <a:spcPct val="115000"/>
              </a:lnSpc>
              <a:spcBef>
                <a:spcPts val="56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a:p>
            <a:pPr marL="342900" marR="0" lvl="0" indent="-342900" algn="l" rtl="0">
              <a:lnSpc>
                <a:spcPct val="115000"/>
              </a:lnSpc>
              <a:spcBef>
                <a:spcPts val="56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Think back to what we learned about open-mindedness.  How are open-mindedness and perspective related?</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204" name="Shape 20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2342013" y="1649571"/>
            <a:ext cx="4578740" cy="4491253"/>
          </a:xfrm>
          <a:prstGeom prst="rect">
            <a:avLst/>
          </a:prstGeom>
          <a:noFill/>
          <a:ln>
            <a:noFill/>
          </a:ln>
        </p:spPr>
      </p:pic>
      <p:sp>
        <p:nvSpPr>
          <p:cNvPr id="211" name="Shape 211"/>
          <p:cNvSpPr txBox="1">
            <a:spLocks noGrp="1"/>
          </p:cNvSpPr>
          <p:nvPr>
            <p:ph type="title"/>
          </p:nvPr>
        </p:nvSpPr>
        <p:spPr>
          <a:xfrm>
            <a:off x="571524" y="581400"/>
            <a:ext cx="7227769"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Discuss in terms of PERSPECTIVE:</a:t>
            </a:r>
          </a:p>
        </p:txBody>
      </p:sp>
      <p:sp>
        <p:nvSpPr>
          <p:cNvPr id="212" name="Shape 212"/>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theme/theme1.xml><?xml version="1.0" encoding="utf-8"?>
<a:theme xmlns:a="http://schemas.openxmlformats.org/drawingml/2006/main" name="6-8">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887</Words>
  <Application>Microsoft Office PowerPoint</Application>
  <PresentationFormat>On-screen Show (4:3)</PresentationFormat>
  <Paragraphs>171</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Arial</vt:lpstr>
      <vt:lpstr>Arial Black</vt:lpstr>
      <vt:lpstr>6-8</vt:lpstr>
      <vt:lpstr>Perspective</vt:lpstr>
      <vt:lpstr>The 24 Character Strengths</vt:lpstr>
      <vt:lpstr>  Understand</vt:lpstr>
      <vt:lpstr>Perspective</vt:lpstr>
      <vt:lpstr>Curiosity </vt:lpstr>
      <vt:lpstr>PowerPoint Presentation</vt:lpstr>
      <vt:lpstr>Apple - Perspective Video</vt:lpstr>
      <vt:lpstr>Talk with a Neighbor</vt:lpstr>
      <vt:lpstr>Discuss in terms of PERSPECTIVE:</vt:lpstr>
      <vt:lpstr>PowerPoint Presentation</vt:lpstr>
      <vt:lpstr>If we could see inside others’ hearts - Video</vt:lpstr>
      <vt:lpstr>Discussion Questions</vt:lpstr>
      <vt:lpstr>PowerPoint Presentation</vt:lpstr>
      <vt:lpstr>Empathy - A Short Film</vt:lpstr>
      <vt:lpstr>Discussion Questions</vt:lpstr>
      <vt:lpstr>Oprah on Legacy and Advice</vt:lpstr>
      <vt:lpstr>Discussion Questions</vt:lpstr>
      <vt:lpstr>Kevin Spacey - Acting and Empathy</vt:lpstr>
      <vt:lpstr>Discussion Questions</vt:lpstr>
      <vt:lpstr>PowerPoint Presentation</vt:lpstr>
      <vt:lpstr>  Engage</vt:lpstr>
      <vt:lpstr>Your Perspective</vt:lpstr>
      <vt:lpstr>Curiosity </vt:lpstr>
      <vt:lpstr>Perspective Images Activity</vt:lpstr>
      <vt:lpstr>Perspective Images Activity</vt:lpstr>
      <vt:lpstr>Perspective Images Activity</vt:lpstr>
      <vt:lpstr>Perspective Images Activity</vt:lpstr>
      <vt:lpstr>Perspective Images Activity</vt:lpstr>
      <vt:lpstr>Perspective Images Activity</vt:lpstr>
      <vt:lpstr>Follow Up Questions</vt:lpstr>
      <vt:lpstr>Timeless Activity</vt:lpstr>
      <vt:lpstr>Timeless Activity</vt:lpstr>
      <vt:lpstr>Timeless Activity</vt:lpstr>
      <vt:lpstr>Follow Up Questions</vt:lpstr>
      <vt:lpstr>Richie Rich Video </vt:lpstr>
      <vt:lpstr>Richie Rich Discussion</vt:lpstr>
      <vt:lpstr>Richie Rich Activity</vt:lpstr>
      <vt:lpstr>  Reflect</vt:lpstr>
      <vt:lpstr>Perspective - Wrap Up</vt:lpstr>
      <vt:lpstr>How does this picture show what you’ve learned about perspective?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dc:title>
  <dc:creator>mzeches</dc:creator>
  <cp:lastModifiedBy>mzeches</cp:lastModifiedBy>
  <cp:revision>1</cp:revision>
  <dcterms:modified xsi:type="dcterms:W3CDTF">2017-10-11T02:11:48Z</dcterms:modified>
</cp:coreProperties>
</file>