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Arial Black" panose="020B0A04020102020204" pitchFamily="34" charset="0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882359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hKAlSrk4uI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OBgdoAmuwI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O7_WX-gyVU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35395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6113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Calibri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https://www.youtube.com/watch?v=7hKAlSrk4uI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2106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8091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Calibri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https://www.youtube.com/watch?v=-OBgdoAmuwI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5077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Shape 24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0727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Shape 25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5399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69789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9436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95677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9976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20517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Calibri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https://www.youtube.com/watch?v=QO7_WX-gyVU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3199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6503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87335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0194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145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 descr="Artboard 1-100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57625" y="-50"/>
            <a:ext cx="548638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59300" y="4273550"/>
            <a:ext cx="4121100" cy="200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 Black"/>
              <a:buNone/>
              <a:defRPr sz="3600" b="1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6" name="Shape 16" descr="PPP-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661650" cy="366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/>
          <p:nvPr/>
        </p:nvSpPr>
        <p:spPr>
          <a:xfrm>
            <a:off x="3581400" y="4273550"/>
            <a:ext cx="216000" cy="2000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 txBox="1"/>
          <p:nvPr/>
        </p:nvSpPr>
        <p:spPr>
          <a:xfrm>
            <a:off x="892125" y="5083100"/>
            <a:ext cx="1877400" cy="38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C3E0"/>
              </a:buClr>
              <a:buFont typeface="Arial"/>
              <a:buNone/>
            </a:pPr>
            <a:r>
              <a:rPr lang="en-US" sz="1400" b="1" i="0" u="none" strike="noStrike" cap="none">
                <a:solidFill>
                  <a:srgbClr val="4EC3E0"/>
                </a:solidFill>
                <a:latin typeface="Arial"/>
                <a:ea typeface="Arial"/>
                <a:cs typeface="Arial"/>
                <a:sym typeface="Arial"/>
              </a:rPr>
              <a:t>#OtherPeopleMatter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wo columns 2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841750" y="1782250"/>
            <a:ext cx="4146600" cy="92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000" b="1" i="1" u="none" strike="noStrike" cap="none">
                <a:solidFill>
                  <a:srgbClr val="1A462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87" name="Shape 87" descr="File_000 (2).png"/>
          <p:cNvPicPr preferRelativeResize="0"/>
          <p:nvPr/>
        </p:nvPicPr>
        <p:blipFill rotWithShape="1">
          <a:blip r:embed="rId2">
            <a:alphaModFix/>
          </a:blip>
          <a:srcRect l="15346" r="8607"/>
          <a:stretch/>
        </p:blipFill>
        <p:spPr>
          <a:xfrm>
            <a:off x="0" y="0"/>
            <a:ext cx="353699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 descr="PPP-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3800" y="0"/>
            <a:ext cx="1600200" cy="16001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3841750" y="5454650"/>
            <a:ext cx="4483200" cy="62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 Black"/>
              <a:buNone/>
              <a:defRPr sz="1800" b="0" i="0" u="none" strike="noStrike" cap="none">
                <a:solidFill>
                  <a:srgbClr val="4EC3E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85275" y="6324900"/>
            <a:ext cx="548700" cy="53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 Black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lang="en-US" sz="1200" b="0" i="0" u="none" strike="noStrike" cap="none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wo columns 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3930650" y="3613150"/>
            <a:ext cx="4102200" cy="240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Shape 93" descr="File_000 (2).png"/>
          <p:cNvPicPr preferRelativeResize="0"/>
          <p:nvPr/>
        </p:nvPicPr>
        <p:blipFill rotWithShape="1">
          <a:blip r:embed="rId2">
            <a:alphaModFix/>
          </a:blip>
          <a:srcRect l="15346" r="8607"/>
          <a:stretch/>
        </p:blipFill>
        <p:spPr>
          <a:xfrm>
            <a:off x="5607000" y="-19050"/>
            <a:ext cx="3537001" cy="687705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565150" y="2163250"/>
            <a:ext cx="4146600" cy="92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Black"/>
              <a:buNone/>
              <a:defRPr sz="3500" b="0" i="0" u="none" strike="noStrike" cap="none">
                <a:solidFill>
                  <a:srgbClr val="1A462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ubTitle" idx="1"/>
          </p:nvPr>
        </p:nvSpPr>
        <p:spPr>
          <a:xfrm>
            <a:off x="565150" y="1746250"/>
            <a:ext cx="4648200" cy="41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 Black"/>
              <a:buNone/>
              <a:defRPr sz="1800" b="0" i="0" u="none" strike="noStrike" cap="none">
                <a:solidFill>
                  <a:srgbClr val="4EC3E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/>
          <p:nvPr/>
        </p:nvSpPr>
        <p:spPr>
          <a:xfrm>
            <a:off x="654050" y="3652100"/>
            <a:ext cx="4102200" cy="240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654050" y="3847175"/>
            <a:ext cx="4648200" cy="177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85275" y="6324900"/>
            <a:ext cx="548700" cy="53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 Black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lang="en-US" sz="1200" b="0" i="0" u="none" strike="noStrike" cap="none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-12700" y="-19050"/>
            <a:ext cx="9156600" cy="6876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1C2B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0" y="6324874"/>
            <a:ext cx="9144000" cy="53309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3930650" y="3613150"/>
            <a:ext cx="4102200" cy="240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Shape 103" descr="PPP-Logo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3800" y="0"/>
            <a:ext cx="1600200" cy="1600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/>
          <p:nvPr/>
        </p:nvSpPr>
        <p:spPr>
          <a:xfrm>
            <a:off x="423075" y="1905125"/>
            <a:ext cx="3028500" cy="30285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841750" y="2163250"/>
            <a:ext cx="4146600" cy="92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Black"/>
              <a:buNone/>
              <a:defRPr sz="3500" b="0" i="0" u="none" strike="noStrike" cap="none">
                <a:solidFill>
                  <a:srgbClr val="1A462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ubTitle" idx="1"/>
          </p:nvPr>
        </p:nvSpPr>
        <p:spPr>
          <a:xfrm>
            <a:off x="3841750" y="1746250"/>
            <a:ext cx="4648200" cy="41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 Black"/>
              <a:buNone/>
              <a:defRPr sz="1800" b="0" i="0" u="none" strike="noStrike" cap="none">
                <a:solidFill>
                  <a:srgbClr val="4EC3E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/>
          <p:nvPr/>
        </p:nvSpPr>
        <p:spPr>
          <a:xfrm>
            <a:off x="3930650" y="3652100"/>
            <a:ext cx="4102200" cy="240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3930650" y="3847175"/>
            <a:ext cx="4648200" cy="177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537925" y="2029600"/>
            <a:ext cx="2798700" cy="2798700"/>
          </a:xfrm>
          <a:prstGeom prst="ellipse">
            <a:avLst/>
          </a:prstGeom>
          <a:noFill/>
          <a:ln w="9525" cap="flat" cmpd="sng">
            <a:solidFill>
              <a:srgbClr val="4EC3E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199000" y="6324900"/>
            <a:ext cx="1877400" cy="53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2B39"/>
              </a:buClr>
              <a:buFont typeface="Arial"/>
              <a:buNone/>
            </a:pPr>
            <a:r>
              <a:rPr lang="en-US" sz="1400" b="1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rPr>
              <a:t>#OtherPeopleMatter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0" y="6324874"/>
            <a:ext cx="9144000" cy="53309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Shape 113" descr="PPP-Logo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3800" y="0"/>
            <a:ext cx="1600200" cy="160019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571525" y="581400"/>
            <a:ext cx="6522900" cy="86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Black"/>
              <a:buNone/>
              <a:defRPr sz="3500" b="0" i="0" u="none" strike="noStrike" cap="none">
                <a:solidFill>
                  <a:srgbClr val="1A462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/>
          <p:nvPr/>
        </p:nvSpPr>
        <p:spPr>
          <a:xfrm>
            <a:off x="199000" y="6324900"/>
            <a:ext cx="1877400" cy="53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2B39"/>
              </a:buClr>
              <a:buFont typeface="Arial"/>
              <a:buNone/>
            </a:pPr>
            <a:r>
              <a:rPr lang="en-US" sz="1400" b="1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rPr>
              <a:t>#OtherPeopleMatter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1 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0" y="5120225"/>
            <a:ext cx="9144000" cy="1737600"/>
          </a:xfrm>
          <a:prstGeom prst="rect">
            <a:avLst/>
          </a:prstGeom>
          <a:solidFill>
            <a:srgbClr val="1A462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subTitle" idx="1"/>
          </p:nvPr>
        </p:nvSpPr>
        <p:spPr>
          <a:xfrm>
            <a:off x="487875" y="5267925"/>
            <a:ext cx="8300700" cy="159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8485275" y="6324900"/>
            <a:ext cx="548700" cy="53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 Black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lang="en-US" sz="1200" b="0" i="0" u="none" strike="noStrike" cap="none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bg>
      <p:bgPr>
        <a:solidFill>
          <a:srgbClr val="1C2B39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 descr="File_000.png"/>
          <p:cNvPicPr preferRelativeResize="0"/>
          <p:nvPr/>
        </p:nvPicPr>
        <p:blipFill rotWithShape="1">
          <a:blip r:embed="rId2">
            <a:alphaModFix amt="16000"/>
          </a:blip>
          <a:srcRect l="1475" r="1464"/>
          <a:stretch/>
        </p:blipFill>
        <p:spPr>
          <a:xfrm>
            <a:off x="0" y="0"/>
            <a:ext cx="91440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>
            <a:spLocks noGrp="1"/>
          </p:cNvSpPr>
          <p:nvPr>
            <p:ph type="subTitle" idx="1"/>
          </p:nvPr>
        </p:nvSpPr>
        <p:spPr>
          <a:xfrm>
            <a:off x="831850" y="5226050"/>
            <a:ext cx="7493100" cy="62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 Black"/>
              <a:buNone/>
              <a:defRPr sz="1800" b="0" i="0" u="none" strike="noStrike" cap="none">
                <a:solidFill>
                  <a:srgbClr val="4EC3E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ubTitle" idx="2"/>
          </p:nvPr>
        </p:nvSpPr>
        <p:spPr>
          <a:xfrm>
            <a:off x="819150" y="2188425"/>
            <a:ext cx="7505700" cy="287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  <a:defRPr sz="36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4" name="Shape 124" descr="PPP-Logo_REV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6750" y="220250"/>
            <a:ext cx="903298" cy="120154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/>
          <p:nvPr/>
        </p:nvSpPr>
        <p:spPr>
          <a:xfrm>
            <a:off x="0" y="6324874"/>
            <a:ext cx="9144000" cy="533099"/>
          </a:xfrm>
          <a:prstGeom prst="rect">
            <a:avLst/>
          </a:prstGeom>
          <a:solidFill>
            <a:srgbClr val="49556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199000" y="6324900"/>
            <a:ext cx="1877400" cy="53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#OtherPeopleMatter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4323450" y="1695750"/>
            <a:ext cx="497100" cy="58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 Black"/>
              <a:buNone/>
            </a:pPr>
            <a:r>
              <a:rPr lang="en-US" sz="48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“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 1">
    <p:bg>
      <p:bgPr>
        <a:solidFill>
          <a:srgbClr val="1A4625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 descr="File_000.png"/>
          <p:cNvPicPr preferRelativeResize="0"/>
          <p:nvPr/>
        </p:nvPicPr>
        <p:blipFill rotWithShape="1">
          <a:blip r:embed="rId2">
            <a:alphaModFix amt="16000"/>
          </a:blip>
          <a:srcRect l="1475" r="1464"/>
          <a:stretch/>
        </p:blipFill>
        <p:spPr>
          <a:xfrm>
            <a:off x="0" y="0"/>
            <a:ext cx="91440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>
            <a:spLocks noGrp="1"/>
          </p:cNvSpPr>
          <p:nvPr>
            <p:ph type="subTitle" idx="1"/>
          </p:nvPr>
        </p:nvSpPr>
        <p:spPr>
          <a:xfrm>
            <a:off x="819150" y="2188425"/>
            <a:ext cx="7505700" cy="287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  <a:defRPr sz="36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ubTitle" idx="2"/>
          </p:nvPr>
        </p:nvSpPr>
        <p:spPr>
          <a:xfrm>
            <a:off x="831850" y="5226050"/>
            <a:ext cx="7493100" cy="62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 Black"/>
              <a:buNone/>
              <a:defRPr sz="1800" b="0" i="0" u="none" strike="noStrike" cap="none">
                <a:solidFill>
                  <a:srgbClr val="4EC3E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2" name="Shape 132" descr="PPP-Logo_REV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6750" y="220250"/>
            <a:ext cx="903298" cy="120154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/>
          <p:nvPr/>
        </p:nvSpPr>
        <p:spPr>
          <a:xfrm>
            <a:off x="0" y="6324874"/>
            <a:ext cx="9144000" cy="533099"/>
          </a:xfrm>
          <a:prstGeom prst="rect">
            <a:avLst/>
          </a:prstGeom>
          <a:solidFill>
            <a:srgbClr val="486B5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486B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199000" y="6324900"/>
            <a:ext cx="1877400" cy="53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#OtherPeopleMatter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4323450" y="1695750"/>
            <a:ext cx="497100" cy="58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 Black"/>
              <a:buNone/>
            </a:pPr>
            <a:r>
              <a:rPr lang="en-US" sz="48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“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0" y="-19000"/>
            <a:ext cx="9144000" cy="6876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Shape 138" descr="PPP-Logo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3800" y="0"/>
            <a:ext cx="1600200" cy="1600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848950" y="600200"/>
            <a:ext cx="6694800" cy="545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4625"/>
              </a:buClr>
              <a:buSzPts val="1400"/>
              <a:buFont typeface="Arial Black"/>
              <a:buNone/>
              <a:defRPr sz="7200" b="0" i="0" u="none" strike="noStrike" cap="none">
                <a:solidFill>
                  <a:srgbClr val="1A462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0" y="6324874"/>
            <a:ext cx="9144000" cy="5330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8485275" y="6324900"/>
            <a:ext cx="548700" cy="53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 Black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lang="en-US" sz="1200" b="0" i="0" u="none" strike="noStrike" cap="none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199000" y="6324900"/>
            <a:ext cx="1877400" cy="53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2B39"/>
              </a:buClr>
              <a:buFont typeface="Arial"/>
              <a:buNone/>
            </a:pPr>
            <a:r>
              <a:rPr lang="en-US" sz="1400" b="1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rPr>
              <a:t>#OtherPeopleMatter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ctrTitle"/>
          </p:nvPr>
        </p:nvSpPr>
        <p:spPr>
          <a:xfrm>
            <a:off x="4179325" y="4042292"/>
            <a:ext cx="4430192" cy="1904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Black"/>
              <a:buNone/>
              <a:defRPr sz="24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35914B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640"/>
              </a:spcBef>
              <a:spcAft>
                <a:spcPts val="1600"/>
              </a:spcAft>
              <a:buClr>
                <a:srgbClr val="888888"/>
              </a:buClr>
              <a:buSzPts val="1800"/>
              <a:buFont typeface="Arial"/>
              <a:buNone/>
              <a:defRPr sz="3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560"/>
              </a:spcBef>
              <a:spcAft>
                <a:spcPts val="1600"/>
              </a:spcAft>
              <a:buClr>
                <a:srgbClr val="888888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480"/>
              </a:spcBef>
              <a:spcAft>
                <a:spcPts val="1600"/>
              </a:spcAft>
              <a:buClr>
                <a:srgbClr val="888888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400"/>
              </a:spcBef>
              <a:spcAft>
                <a:spcPts val="160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400"/>
              </a:spcBef>
              <a:spcAft>
                <a:spcPts val="160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400"/>
              </a:spcBef>
              <a:spcAft>
                <a:spcPts val="160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400"/>
              </a:spcBef>
              <a:spcAft>
                <a:spcPts val="160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400"/>
              </a:spcBef>
              <a:spcAft>
                <a:spcPts val="160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400"/>
              </a:spcBef>
              <a:spcAft>
                <a:spcPts val="160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 1">
    <p:bg>
      <p:bgPr>
        <a:solidFill>
          <a:srgbClr val="1A4625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hape 26" descr="PPP-Logo_REV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92250" y="199325"/>
            <a:ext cx="903298" cy="120154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/>
          <p:nvPr/>
        </p:nvSpPr>
        <p:spPr>
          <a:xfrm>
            <a:off x="0" y="6324874"/>
            <a:ext cx="9144000" cy="533099"/>
          </a:xfrm>
          <a:prstGeom prst="rect">
            <a:avLst/>
          </a:prstGeom>
          <a:solidFill>
            <a:srgbClr val="486B5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Shape 28"/>
          <p:cNvSpPr txBox="1"/>
          <p:nvPr/>
        </p:nvSpPr>
        <p:spPr>
          <a:xfrm>
            <a:off x="199000" y="6324900"/>
            <a:ext cx="1877400" cy="53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#OtherPeopleMatter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848950" y="600200"/>
            <a:ext cx="6694800" cy="545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 Black"/>
              <a:buNone/>
              <a:defRPr sz="66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buClr>
                <a:srgbClr val="FFFFFF"/>
              </a:buClr>
              <a:buSzPts val="1400"/>
              <a:buFont typeface="Arial"/>
              <a:buNone/>
              <a:defRPr sz="4800">
                <a:solidFill>
                  <a:srgbClr val="FFFFFF"/>
                </a:solidFill>
              </a:defRPr>
            </a:lvl2pPr>
            <a:lvl3pPr lvl="2" indent="0" rtl="0">
              <a:spcBef>
                <a:spcPts val="0"/>
              </a:spcBef>
              <a:buClr>
                <a:srgbClr val="FFFFFF"/>
              </a:buClr>
              <a:buSzPts val="1400"/>
              <a:buFont typeface="Arial"/>
              <a:buNone/>
              <a:defRPr sz="4800">
                <a:solidFill>
                  <a:srgbClr val="FFFFFF"/>
                </a:solidFill>
              </a:defRPr>
            </a:lvl3pPr>
            <a:lvl4pPr lvl="3" indent="0" rtl="0">
              <a:spcBef>
                <a:spcPts val="0"/>
              </a:spcBef>
              <a:buClr>
                <a:srgbClr val="FFFFFF"/>
              </a:buClr>
              <a:buSzPts val="1400"/>
              <a:buFont typeface="Arial"/>
              <a:buNone/>
              <a:defRPr sz="4800">
                <a:solidFill>
                  <a:srgbClr val="FFFFFF"/>
                </a:solidFill>
              </a:defRPr>
            </a:lvl4pPr>
            <a:lvl5pPr lvl="4" indent="0" rtl="0">
              <a:spcBef>
                <a:spcPts val="0"/>
              </a:spcBef>
              <a:buClr>
                <a:srgbClr val="FFFFFF"/>
              </a:buClr>
              <a:buSzPts val="1400"/>
              <a:buFont typeface="Arial"/>
              <a:buNone/>
              <a:defRPr sz="4800">
                <a:solidFill>
                  <a:srgbClr val="FFFFFF"/>
                </a:solidFill>
              </a:defRPr>
            </a:lvl5pPr>
            <a:lvl6pPr lvl="5" indent="0" rtl="0">
              <a:spcBef>
                <a:spcPts val="0"/>
              </a:spcBef>
              <a:buClr>
                <a:srgbClr val="FFFFFF"/>
              </a:buClr>
              <a:buSzPts val="1400"/>
              <a:buFont typeface="Arial"/>
              <a:buNone/>
              <a:defRPr sz="4800">
                <a:solidFill>
                  <a:srgbClr val="FFFFFF"/>
                </a:solidFill>
              </a:defRPr>
            </a:lvl6pPr>
            <a:lvl7pPr lvl="6" indent="0" rtl="0">
              <a:spcBef>
                <a:spcPts val="0"/>
              </a:spcBef>
              <a:buClr>
                <a:srgbClr val="FFFFFF"/>
              </a:buClr>
              <a:buSzPts val="1400"/>
              <a:buFont typeface="Arial"/>
              <a:buNone/>
              <a:defRPr sz="4800">
                <a:solidFill>
                  <a:srgbClr val="FFFFFF"/>
                </a:solidFill>
              </a:defRPr>
            </a:lvl7pPr>
            <a:lvl8pPr lvl="7" indent="0" rtl="0">
              <a:spcBef>
                <a:spcPts val="0"/>
              </a:spcBef>
              <a:buClr>
                <a:srgbClr val="FFFFFF"/>
              </a:buClr>
              <a:buSzPts val="1400"/>
              <a:buFont typeface="Arial"/>
              <a:buNone/>
              <a:defRPr sz="4800">
                <a:solidFill>
                  <a:srgbClr val="FFFFFF"/>
                </a:solidFill>
              </a:defRPr>
            </a:lvl8pPr>
            <a:lvl9pPr lvl="8" indent="0" rtl="0">
              <a:spcBef>
                <a:spcPts val="0"/>
              </a:spcBef>
              <a:buClr>
                <a:srgbClr val="FFFFFF"/>
              </a:buClr>
              <a:buSzPts val="1400"/>
              <a:buFont typeface="Arial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00222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 Black"/>
              <a:buNone/>
              <a:defRPr sz="28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lnSpc>
                <a:spcPct val="115000"/>
              </a:lnSpc>
              <a:spcBef>
                <a:spcPts val="56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lnSpc>
                <a:spcPct val="115000"/>
              </a:lnSpc>
              <a:spcBef>
                <a:spcPts val="4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2000" b="0" i="1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9700" algn="l" rtl="0">
              <a:lnSpc>
                <a:spcPct val="115000"/>
              </a:lnSpc>
              <a:spcBef>
                <a:spcPts val="28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9700" algn="l" rtl="0">
              <a:lnSpc>
                <a:spcPct val="115000"/>
              </a:lnSpc>
              <a:spcBef>
                <a:spcPts val="28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9700" algn="l" rtl="0">
              <a:lnSpc>
                <a:spcPct val="115000"/>
              </a:lnSpc>
              <a:spcBef>
                <a:spcPts val="28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115000"/>
              </a:lnSpc>
              <a:spcBef>
                <a:spcPts val="4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lnSpc>
                <a:spcPct val="115000"/>
              </a:lnSpc>
              <a:spcBef>
                <a:spcPts val="4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lnSpc>
                <a:spcPct val="115000"/>
              </a:lnSpc>
              <a:spcBef>
                <a:spcPts val="4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lnSpc>
                <a:spcPct val="115000"/>
              </a:lnSpc>
              <a:spcBef>
                <a:spcPts val="4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241284" y="6222998"/>
            <a:ext cx="2895600" cy="63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6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791315" y="6222998"/>
            <a:ext cx="2133599" cy="63500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0" y="6324874"/>
            <a:ext cx="9144000" cy="53309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71524" y="581400"/>
            <a:ext cx="7170395" cy="86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Black"/>
              <a:buNone/>
              <a:defRPr sz="3200" b="0" i="0" u="none" strike="noStrike" cap="none">
                <a:solidFill>
                  <a:srgbClr val="1A462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13350" y="1749075"/>
            <a:ext cx="8261400" cy="440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1A462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9" name="Shape 39" descr="PPP-Logo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3800" y="0"/>
            <a:ext cx="1600200" cy="1600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Shape 40"/>
          <p:cNvCxnSpPr/>
          <p:nvPr/>
        </p:nvCxnSpPr>
        <p:spPr>
          <a:xfrm>
            <a:off x="613350" y="1542725"/>
            <a:ext cx="6978300" cy="7200"/>
          </a:xfrm>
          <a:prstGeom prst="straightConnector1">
            <a:avLst/>
          </a:prstGeom>
          <a:noFill/>
          <a:ln w="28575" cap="flat" cmpd="sng">
            <a:solidFill>
              <a:srgbClr val="4EC3E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/>
          <p:nvPr/>
        </p:nvSpPr>
        <p:spPr>
          <a:xfrm>
            <a:off x="199000" y="6324900"/>
            <a:ext cx="1877400" cy="53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2B39"/>
              </a:buClr>
              <a:buFont typeface="Arial"/>
              <a:buNone/>
            </a:pPr>
            <a:r>
              <a:rPr lang="en-US" sz="1400" b="1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rPr>
              <a:t>#OtherPeopleMatter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0" y="6324874"/>
            <a:ext cx="9144000" cy="53309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571525" y="581400"/>
            <a:ext cx="6522900" cy="86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Black"/>
              <a:buNone/>
              <a:defRPr sz="3500" b="0" i="0" u="none" strike="noStrike" cap="none">
                <a:solidFill>
                  <a:srgbClr val="1A462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13350" y="2286000"/>
            <a:ext cx="8261400" cy="359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  <a:defRPr sz="2800" b="1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1A462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6" name="Shape 46" descr="PPP-Logo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3800" y="0"/>
            <a:ext cx="1600200" cy="160019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 txBox="1">
            <a:spLocks noGrp="1"/>
          </p:cNvSpPr>
          <p:nvPr>
            <p:ph type="subTitle" idx="2"/>
          </p:nvPr>
        </p:nvSpPr>
        <p:spPr>
          <a:xfrm>
            <a:off x="571525" y="1706975"/>
            <a:ext cx="5896200" cy="47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 Black"/>
              <a:buNone/>
              <a:defRPr sz="1800" b="1" i="0" u="none" strike="noStrike" cap="none">
                <a:solidFill>
                  <a:srgbClr val="4EC3E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/>
          <p:nvPr/>
        </p:nvSpPr>
        <p:spPr>
          <a:xfrm>
            <a:off x="199000" y="6324900"/>
            <a:ext cx="1877400" cy="53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2B39"/>
              </a:buClr>
              <a:buFont typeface="Arial"/>
              <a:buNone/>
            </a:pPr>
            <a:r>
              <a:rPr lang="en-US" sz="1400" b="1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rPr>
              <a:t>#OtherPeopleMatter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1 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0" y="6324874"/>
            <a:ext cx="9144000" cy="53309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" name="Shape 51"/>
          <p:cNvCxnSpPr/>
          <p:nvPr/>
        </p:nvCxnSpPr>
        <p:spPr>
          <a:xfrm>
            <a:off x="2413000" y="2676125"/>
            <a:ext cx="4362600" cy="0"/>
          </a:xfrm>
          <a:prstGeom prst="straightConnector1">
            <a:avLst/>
          </a:prstGeom>
          <a:noFill/>
          <a:ln w="28575" cap="flat" cmpd="sng">
            <a:solidFill>
              <a:srgbClr val="4EC3E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2411450" y="2676300"/>
            <a:ext cx="4362900" cy="151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4625"/>
              </a:buClr>
              <a:buSzPts val="1400"/>
              <a:buFont typeface="Arial Black"/>
              <a:buNone/>
              <a:defRPr sz="10000" b="0" i="0" u="none" strike="noStrike" cap="none">
                <a:solidFill>
                  <a:srgbClr val="1A462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53" name="Shape 53"/>
          <p:cNvCxnSpPr/>
          <p:nvPr/>
        </p:nvCxnSpPr>
        <p:spPr>
          <a:xfrm>
            <a:off x="2413000" y="4187400"/>
            <a:ext cx="4362600" cy="0"/>
          </a:xfrm>
          <a:prstGeom prst="straightConnector1">
            <a:avLst/>
          </a:prstGeom>
          <a:noFill/>
          <a:ln w="19050" cap="flat" cmpd="sng">
            <a:solidFill>
              <a:srgbClr val="4EC3E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2383575" y="4502300"/>
            <a:ext cx="4362600" cy="189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5" name="Shape 55" descr="PPP-Logo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3800" y="0"/>
            <a:ext cx="1600200" cy="16001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>
            <a:spLocks noGrp="1"/>
          </p:cNvSpPr>
          <p:nvPr>
            <p:ph type="title" idx="2"/>
          </p:nvPr>
        </p:nvSpPr>
        <p:spPr>
          <a:xfrm>
            <a:off x="571525" y="581400"/>
            <a:ext cx="6522900" cy="86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Black"/>
              <a:buNone/>
              <a:defRPr sz="3500" b="0" i="0" u="none" strike="noStrike" cap="none">
                <a:solidFill>
                  <a:srgbClr val="1A462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85275" y="6324900"/>
            <a:ext cx="548700" cy="53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 Black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lang="en-US" sz="1200" b="0" i="0" u="none" strike="noStrike" cap="none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8" name="Shape 58"/>
          <p:cNvSpPr txBox="1"/>
          <p:nvPr/>
        </p:nvSpPr>
        <p:spPr>
          <a:xfrm>
            <a:off x="199000" y="6324900"/>
            <a:ext cx="1877400" cy="53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2B39"/>
              </a:buClr>
              <a:buFont typeface="Arial"/>
              <a:buNone/>
            </a:pPr>
            <a:r>
              <a:rPr lang="en-US" sz="1400" b="1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rPr>
              <a:t>#OtherPeopleMatter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1 1 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6324874"/>
            <a:ext cx="9144000" cy="53309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" name="Shape 61"/>
          <p:cNvCxnSpPr/>
          <p:nvPr/>
        </p:nvCxnSpPr>
        <p:spPr>
          <a:xfrm>
            <a:off x="689975" y="2243987"/>
            <a:ext cx="2175300" cy="0"/>
          </a:xfrm>
          <a:prstGeom prst="straightConnector1">
            <a:avLst/>
          </a:prstGeom>
          <a:noFill/>
          <a:ln w="28575" cap="flat" cmpd="sng">
            <a:solidFill>
              <a:srgbClr val="4EC3E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696950" y="2237225"/>
            <a:ext cx="2167500" cy="85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4625"/>
              </a:buClr>
              <a:buSzPts val="1400"/>
              <a:buFont typeface="Arial Black"/>
              <a:buNone/>
              <a:defRPr sz="6000" b="0" i="0" u="none" strike="noStrike" cap="none">
                <a:solidFill>
                  <a:srgbClr val="1A462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3" name="Shape 63"/>
          <p:cNvCxnSpPr/>
          <p:nvPr/>
        </p:nvCxnSpPr>
        <p:spPr>
          <a:xfrm>
            <a:off x="689975" y="3102437"/>
            <a:ext cx="2165700" cy="0"/>
          </a:xfrm>
          <a:prstGeom prst="straightConnector1">
            <a:avLst/>
          </a:prstGeom>
          <a:noFill/>
          <a:ln w="19050" cap="flat" cmpd="sng">
            <a:solidFill>
              <a:srgbClr val="4EC3E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695970" y="3451225"/>
            <a:ext cx="2161500" cy="189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5" name="Shape 65" descr="PPP-Logo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3800" y="0"/>
            <a:ext cx="1600200" cy="1600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Shape 66"/>
          <p:cNvCxnSpPr/>
          <p:nvPr/>
        </p:nvCxnSpPr>
        <p:spPr>
          <a:xfrm>
            <a:off x="3361450" y="2250762"/>
            <a:ext cx="2175300" cy="0"/>
          </a:xfrm>
          <a:prstGeom prst="straightConnector1">
            <a:avLst/>
          </a:prstGeom>
          <a:noFill/>
          <a:ln w="28575" cap="flat" cmpd="sng">
            <a:solidFill>
              <a:srgbClr val="4EC3E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Shape 67"/>
          <p:cNvSpPr txBox="1">
            <a:spLocks noGrp="1"/>
          </p:cNvSpPr>
          <p:nvPr>
            <p:ph type="title" idx="2"/>
          </p:nvPr>
        </p:nvSpPr>
        <p:spPr>
          <a:xfrm>
            <a:off x="3368425" y="2244000"/>
            <a:ext cx="2167500" cy="85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4625"/>
              </a:buClr>
              <a:buSzPts val="1400"/>
              <a:buFont typeface="Arial Black"/>
              <a:buNone/>
              <a:defRPr sz="6000" b="0" i="0" u="none" strike="noStrike" cap="none">
                <a:solidFill>
                  <a:srgbClr val="1A462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8" name="Shape 68"/>
          <p:cNvCxnSpPr/>
          <p:nvPr/>
        </p:nvCxnSpPr>
        <p:spPr>
          <a:xfrm>
            <a:off x="3361450" y="3109212"/>
            <a:ext cx="2165700" cy="0"/>
          </a:xfrm>
          <a:prstGeom prst="straightConnector1">
            <a:avLst/>
          </a:prstGeom>
          <a:noFill/>
          <a:ln w="19050" cap="flat" cmpd="sng">
            <a:solidFill>
              <a:srgbClr val="4EC3E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" name="Shape 69"/>
          <p:cNvSpPr txBox="1">
            <a:spLocks noGrp="1"/>
          </p:cNvSpPr>
          <p:nvPr>
            <p:ph type="subTitle" idx="3"/>
          </p:nvPr>
        </p:nvSpPr>
        <p:spPr>
          <a:xfrm>
            <a:off x="3367445" y="3458000"/>
            <a:ext cx="2161500" cy="189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70" name="Shape 70"/>
          <p:cNvCxnSpPr/>
          <p:nvPr/>
        </p:nvCxnSpPr>
        <p:spPr>
          <a:xfrm>
            <a:off x="6033750" y="2243987"/>
            <a:ext cx="2175300" cy="0"/>
          </a:xfrm>
          <a:prstGeom prst="straightConnector1">
            <a:avLst/>
          </a:prstGeom>
          <a:noFill/>
          <a:ln w="28575" cap="flat" cmpd="sng">
            <a:solidFill>
              <a:srgbClr val="4EC3E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" name="Shape 71"/>
          <p:cNvSpPr txBox="1">
            <a:spLocks noGrp="1"/>
          </p:cNvSpPr>
          <p:nvPr>
            <p:ph type="title" idx="4"/>
          </p:nvPr>
        </p:nvSpPr>
        <p:spPr>
          <a:xfrm>
            <a:off x="6040725" y="2237225"/>
            <a:ext cx="2167500" cy="85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4625"/>
              </a:buClr>
              <a:buSzPts val="1400"/>
              <a:buFont typeface="Arial Black"/>
              <a:buNone/>
              <a:defRPr sz="6000" b="0" i="0" u="none" strike="noStrike" cap="none">
                <a:solidFill>
                  <a:srgbClr val="1A462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72" name="Shape 72"/>
          <p:cNvCxnSpPr/>
          <p:nvPr/>
        </p:nvCxnSpPr>
        <p:spPr>
          <a:xfrm>
            <a:off x="6033750" y="3102437"/>
            <a:ext cx="2165700" cy="0"/>
          </a:xfrm>
          <a:prstGeom prst="straightConnector1">
            <a:avLst/>
          </a:prstGeom>
          <a:noFill/>
          <a:ln w="19050" cap="flat" cmpd="sng">
            <a:solidFill>
              <a:srgbClr val="4EC3E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" name="Shape 73"/>
          <p:cNvSpPr txBox="1">
            <a:spLocks noGrp="1"/>
          </p:cNvSpPr>
          <p:nvPr>
            <p:ph type="subTitle" idx="5"/>
          </p:nvPr>
        </p:nvSpPr>
        <p:spPr>
          <a:xfrm>
            <a:off x="6039745" y="3451225"/>
            <a:ext cx="2161499" cy="189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title" idx="6"/>
          </p:nvPr>
        </p:nvSpPr>
        <p:spPr>
          <a:xfrm>
            <a:off x="571525" y="581400"/>
            <a:ext cx="6522900" cy="86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Black"/>
              <a:buNone/>
              <a:defRPr sz="3500" b="0" i="0" u="none" strike="noStrike" cap="none">
                <a:solidFill>
                  <a:srgbClr val="1A462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485275" y="6324900"/>
            <a:ext cx="548700" cy="53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 Black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lang="en-US" sz="1200" b="0" i="0" u="none" strike="noStrike" cap="none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6" name="Shape 76"/>
          <p:cNvSpPr txBox="1"/>
          <p:nvPr/>
        </p:nvSpPr>
        <p:spPr>
          <a:xfrm>
            <a:off x="199000" y="6324900"/>
            <a:ext cx="1877400" cy="53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2B39"/>
              </a:buClr>
              <a:buFont typeface="Arial"/>
              <a:buNone/>
            </a:pPr>
            <a:r>
              <a:rPr lang="en-US" sz="1400" b="1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rPr>
              <a:t>#OtherPeopleMatter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841750" y="2163250"/>
            <a:ext cx="4146600" cy="92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Black"/>
              <a:buNone/>
              <a:defRPr sz="3000" b="0" i="0" u="none" strike="noStrike" cap="none">
                <a:solidFill>
                  <a:srgbClr val="1A462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ubTitle" idx="1"/>
          </p:nvPr>
        </p:nvSpPr>
        <p:spPr>
          <a:xfrm>
            <a:off x="3841750" y="1746250"/>
            <a:ext cx="4648200" cy="41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 Black"/>
              <a:buNone/>
              <a:defRPr sz="1800" b="0" i="0" u="none" strike="noStrike" cap="none">
                <a:solidFill>
                  <a:srgbClr val="4EC3E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0" name="Shape 80" descr="File_000 (2).png"/>
          <p:cNvPicPr preferRelativeResize="0"/>
          <p:nvPr/>
        </p:nvPicPr>
        <p:blipFill rotWithShape="1">
          <a:blip r:embed="rId2">
            <a:alphaModFix/>
          </a:blip>
          <a:srcRect l="15346" r="8607"/>
          <a:stretch/>
        </p:blipFill>
        <p:spPr>
          <a:xfrm>
            <a:off x="0" y="0"/>
            <a:ext cx="35369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3930650" y="3652100"/>
            <a:ext cx="4102200" cy="240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3930650" y="3847175"/>
            <a:ext cx="4648200" cy="177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  <a:defRPr sz="2000" b="0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3" name="Shape 83" descr="PPP-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3800" y="0"/>
            <a:ext cx="1600200" cy="1600199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485275" y="6324900"/>
            <a:ext cx="548700" cy="53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 Black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lang="en-US" sz="1200" b="0" i="0" u="none" strike="noStrike" cap="none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 Black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 lang="en-US" sz="1200" b="0" i="0" u="none" strike="noStrike" cap="none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hKAlSrk4uI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-OBgdoAmuwI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O7_WX-gyV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4ALRY5LyB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59300" y="4273550"/>
            <a:ext cx="4121100" cy="20001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 Black"/>
              <a:buNone/>
            </a:pPr>
            <a:r>
              <a:rPr lang="en-US" sz="54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Kindness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571524" y="581400"/>
            <a:ext cx="7170395" cy="86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</a:pPr>
            <a:r>
              <a:rPr lang="en-US" sz="3200" b="0" i="0" u="none" strike="noStrike" cap="none">
                <a:solidFill>
                  <a:srgbClr val="1A4625"/>
                </a:solidFill>
                <a:latin typeface="Arial Black"/>
                <a:ea typeface="Arial Black"/>
                <a:cs typeface="Arial Black"/>
                <a:sym typeface="Arial Black"/>
              </a:rPr>
              <a:t>Random Acts of Kindness Challenge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13350" y="1749075"/>
            <a:ext cx="8261400" cy="440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2400" b="1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rPr>
              <a:t>“Go out and fill the day with doing some good!”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2400" b="1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rPr>
              <a:t>-Julian </a:t>
            </a:r>
            <a:br>
              <a:rPr lang="en-US" sz="2400" b="1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400" b="1" i="0" u="none" strike="noStrike" cap="none">
              <a:solidFill>
                <a:srgbClr val="1C2B3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rPr>
              <a:t>Brainstorm a list of 10 random acts of kindness that you could practically do for others today.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rPr>
              <a:t>Write your list and keep it with you throughout the rest of the day. See how many you can check off your list before class tomorrow! 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sldNum" idx="4294967295"/>
          </p:nvPr>
        </p:nvSpPr>
        <p:spPr>
          <a:xfrm>
            <a:off x="7996518" y="6324900"/>
            <a:ext cx="1037457" cy="5331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Engage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571524" y="581400"/>
            <a:ext cx="7170395" cy="86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</a:pPr>
            <a:r>
              <a:rPr lang="en-US" sz="3200" b="0" i="0" u="none" strike="noStrike" cap="none">
                <a:solidFill>
                  <a:srgbClr val="1A4625"/>
                </a:solidFill>
                <a:latin typeface="Arial Black"/>
                <a:ea typeface="Arial Black"/>
                <a:cs typeface="Arial Black"/>
                <a:sym typeface="Arial Black"/>
              </a:rPr>
              <a:t> A Stranger’s Act of Kindness Goes Viral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13350" y="1749075"/>
            <a:ext cx="8261400" cy="440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2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Click here</a:t>
            </a:r>
            <a:r>
              <a:rPr lang="en-US" sz="2400" b="0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rPr>
              <a:t>to hear the full story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rPr>
              <a:t>of how a stranger’s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rPr>
              <a:t>act of kindness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rPr>
              <a:t>goes viral. </a:t>
            </a:r>
          </a:p>
        </p:txBody>
      </p:sp>
      <p:pic>
        <p:nvPicPr>
          <p:cNvPr id="225" name="Shape 225" descr="File:Target Corporation logo (vector).svg - Wikimedia Comm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2675" y="4662365"/>
            <a:ext cx="1402749" cy="140274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>
            <a:spLocks noGrp="1"/>
          </p:cNvSpPr>
          <p:nvPr>
            <p:ph type="sldNum" idx="4294967295"/>
          </p:nvPr>
        </p:nvSpPr>
        <p:spPr>
          <a:xfrm>
            <a:off x="7996518" y="6324900"/>
            <a:ext cx="1037457" cy="5331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Engage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571524" y="581400"/>
            <a:ext cx="7170395" cy="86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</a:pPr>
            <a:r>
              <a:rPr lang="en-US" sz="3200" b="0" i="0" u="none" strike="noStrike" cap="none">
                <a:solidFill>
                  <a:srgbClr val="1A4625"/>
                </a:solidFill>
                <a:latin typeface="Arial Black"/>
                <a:ea typeface="Arial Black"/>
                <a:cs typeface="Arial Black"/>
                <a:sym typeface="Arial Black"/>
              </a:rPr>
              <a:t>Discussion Questions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13350" y="1749075"/>
            <a:ext cx="8261400" cy="440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rPr>
              <a:t>Why do you think people have the desire to pay kindness forward?</a:t>
            </a:r>
          </a:p>
          <a:p>
            <a:pPr marL="457200" marR="0" lvl="0" indent="-457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rPr>
              <a:t>The Target cashier was shocked that teenagers paid it forward just like the adults. How can you set an example of kindness despite your age?</a:t>
            </a:r>
          </a:p>
          <a:p>
            <a:pPr marL="457200" marR="0" lvl="0" indent="-457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rPr>
              <a:t>“It’s not who you are underneath, but what you do that defines you.” Do you agree or disagree with this quote from the video? </a:t>
            </a:r>
            <a:br>
              <a:rPr lang="en-US" sz="2400" b="0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400" b="0" i="0" u="none" strike="noStrike" cap="none">
              <a:solidFill>
                <a:srgbClr val="1C2B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Shape 234"/>
          <p:cNvSpPr txBox="1">
            <a:spLocks noGrp="1"/>
          </p:cNvSpPr>
          <p:nvPr>
            <p:ph type="sldNum" idx="4294967295"/>
          </p:nvPr>
        </p:nvSpPr>
        <p:spPr>
          <a:xfrm>
            <a:off x="7996518" y="6324900"/>
            <a:ext cx="1037457" cy="5331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Engage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571524" y="581400"/>
            <a:ext cx="7170395" cy="86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</a:pPr>
            <a:r>
              <a:rPr lang="en-US" sz="3200" b="0" i="0" u="none" strike="noStrike" cap="none">
                <a:solidFill>
                  <a:srgbClr val="1A4625"/>
                </a:solidFill>
                <a:latin typeface="Arial Black"/>
                <a:ea typeface="Arial Black"/>
                <a:cs typeface="Arial Black"/>
                <a:sym typeface="Arial Black"/>
              </a:rPr>
              <a:t>Street Compliments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sldNum" idx="4294967295"/>
          </p:nvPr>
        </p:nvSpPr>
        <p:spPr>
          <a:xfrm>
            <a:off x="7996518" y="6324900"/>
            <a:ext cx="1037457" cy="5331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Engage</a:t>
            </a:r>
          </a:p>
        </p:txBody>
      </p:sp>
      <p:sp>
        <p:nvSpPr>
          <p:cNvPr id="242" name="Shape 242" descr="When was the last time you told someone how you really felt? The SoulPancake Street Team hits the streets to inspire some kind words...  Subscribe to our youtube channel: http://www.youtube.com/subscription_center?add_user=SoulPancake Buy our book! http://book.soulpancake.com Follow us on Facebook: http://facebook.com/SoulPancake Tweet us at: http://twitter.com/SoulPancake  Producer/DP/Colorist: Bayan Joonam  -~-~~-~~~-~~-~- How do students react when high school boys are treated like women in Congress?? CLICK HERE to find out! https://www.youtube.com/watch?v=Km0tiHY94sQ -~-~~-~~~-~~-~-" title="Street Compliments | SoulPancake Street Team">
            <a:hlinkClick r:id="rId3"/>
          </p:cNvPr>
          <p:cNvSpPr/>
          <p:nvPr/>
        </p:nvSpPr>
        <p:spPr>
          <a:xfrm>
            <a:off x="696000" y="1761775"/>
            <a:ext cx="5915425" cy="443657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571524" y="581400"/>
            <a:ext cx="7170395" cy="86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</a:pPr>
            <a:r>
              <a:rPr lang="en-US" sz="3200" b="0" i="0" u="none" strike="noStrike" cap="none">
                <a:solidFill>
                  <a:srgbClr val="1A4625"/>
                </a:solidFill>
                <a:latin typeface="Arial Black"/>
                <a:ea typeface="Arial Black"/>
                <a:cs typeface="Arial Black"/>
                <a:sym typeface="Arial Black"/>
              </a:rPr>
              <a:t>Street Compliments Discussion 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13350" y="1749075"/>
            <a:ext cx="8261400" cy="440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rPr>
              <a:t>Based on the reactions you saw, how did the people who received compliments feel?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1C2B3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rPr>
              <a:t>Many of the people speaking said that they did not share these feelings enough. Who could you share kindness with today that is long overdue?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1C2B3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rPr>
              <a:t>Share kindness with that person today by writing him/her a complimentary letter. 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sldNum" idx="4294967295"/>
          </p:nvPr>
        </p:nvSpPr>
        <p:spPr>
          <a:xfrm>
            <a:off x="8168640" y="6324900"/>
            <a:ext cx="865335" cy="53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Engage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571524" y="581400"/>
            <a:ext cx="7170395" cy="86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</a:pPr>
            <a:r>
              <a:rPr lang="en-US" sz="3200" b="0" i="0" u="none" strike="noStrike" cap="none">
                <a:solidFill>
                  <a:srgbClr val="1A4625"/>
                </a:solidFill>
                <a:latin typeface="Arial Black"/>
                <a:ea typeface="Arial Black"/>
                <a:cs typeface="Arial Black"/>
                <a:sym typeface="Arial Black"/>
              </a:rPr>
              <a:t>Give Someone a Pocketful of Sunshine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13350" y="1749075"/>
            <a:ext cx="3664010" cy="331060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rPr>
              <a:t>Most Dedicated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rPr>
              <a:t>Accomplished Artist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rPr>
              <a:t>Talented Techie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rPr>
              <a:t>Incredible Improvement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rPr>
              <a:t>Humble Humanitarian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rPr>
              <a:t>Fantastic Friend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rPr>
              <a:t>Remarkable Reader</a:t>
            </a:r>
            <a:r>
              <a:rPr lang="en-US" sz="1600" b="0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600" b="0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600" b="0" i="0" u="none" strike="noStrike" cap="none">
              <a:solidFill>
                <a:srgbClr val="1C2B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Shape 258"/>
          <p:cNvSpPr txBox="1"/>
          <p:nvPr/>
        </p:nvSpPr>
        <p:spPr>
          <a:xfrm>
            <a:off x="4717725" y="1746560"/>
            <a:ext cx="3613475" cy="30635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Future Teacher</a:t>
            </a:r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Awesome Attitude</a:t>
            </a:r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Fashion Expert</a:t>
            </a:r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Creative Thinker</a:t>
            </a:r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Smarty Pants</a:t>
            </a:r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Witty Writer</a:t>
            </a:r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Helpful Hands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 txBox="1"/>
          <p:nvPr/>
        </p:nvSpPr>
        <p:spPr>
          <a:xfrm>
            <a:off x="401475" y="4952660"/>
            <a:ext cx="8632500" cy="122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Nominate someone for one of the awards above (or one you created) and recognize them for their greatness! Share your nominations with the class and explain why you chose them.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sldNum" idx="4294967295"/>
          </p:nvPr>
        </p:nvSpPr>
        <p:spPr>
          <a:xfrm>
            <a:off x="8168640" y="6324900"/>
            <a:ext cx="865335" cy="53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Engage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848950" y="600200"/>
            <a:ext cx="6694800" cy="54543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 Black"/>
              <a:buNone/>
            </a:pPr>
            <a:r>
              <a:rPr lang="en-US" sz="66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en-US" sz="66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 lang="en-US" sz="6600" b="0" i="0" u="none" strike="noStrike" cap="non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 Black"/>
              <a:buNone/>
            </a:pPr>
            <a:r>
              <a:rPr lang="en-US" sz="66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Reflect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571524" y="581400"/>
            <a:ext cx="7170395" cy="86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</a:pPr>
            <a:r>
              <a:rPr lang="en-US" sz="3200" b="0" i="0" u="none" strike="noStrike" cap="none">
                <a:solidFill>
                  <a:srgbClr val="1A4625"/>
                </a:solidFill>
                <a:latin typeface="Arial Black"/>
                <a:ea typeface="Arial Black"/>
                <a:cs typeface="Arial Black"/>
                <a:sym typeface="Arial Black"/>
              </a:rPr>
              <a:t>Reflection Questions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13350" y="1749075"/>
            <a:ext cx="8261400" cy="440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rPr>
              <a:t>What?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rgbClr val="1A4625"/>
                </a:solidFill>
                <a:latin typeface="Arial"/>
                <a:ea typeface="Arial"/>
                <a:cs typeface="Arial"/>
                <a:sym typeface="Arial"/>
              </a:rPr>
              <a:t>- How did your understanding of kindness change this week?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sz="2400" b="0" i="0" u="none" strike="noStrike" cap="none">
              <a:solidFill>
                <a:srgbClr val="1C2B3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rPr>
              <a:t>So what?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rgbClr val="1A4625"/>
                </a:solidFill>
                <a:latin typeface="Arial"/>
                <a:ea typeface="Arial"/>
                <a:cs typeface="Arial"/>
                <a:sym typeface="Arial"/>
              </a:rPr>
              <a:t>- What video/activity/discussion impacted you the most this week?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sz="2400" b="0" i="0" u="none" strike="noStrike" cap="none">
              <a:solidFill>
                <a:srgbClr val="1C2B3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rPr>
              <a:t>Now what?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rgbClr val="1A4625"/>
                </a:solidFill>
                <a:latin typeface="Arial"/>
                <a:ea typeface="Arial"/>
                <a:cs typeface="Arial"/>
                <a:sym typeface="Arial"/>
              </a:rPr>
              <a:t>- How can you apply what you learned this week to impact the future? 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sldNum" idx="4294967295"/>
          </p:nvPr>
        </p:nvSpPr>
        <p:spPr>
          <a:xfrm>
            <a:off x="8168640" y="6324900"/>
            <a:ext cx="865335" cy="53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Reflect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848950" y="600200"/>
            <a:ext cx="6694800" cy="54543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 Black"/>
              <a:buNone/>
            </a:pPr>
            <a:r>
              <a:rPr lang="en-US" sz="66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en-US" sz="66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 lang="en-US" sz="6600" b="0" i="0" u="none" strike="noStrike" cap="non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 Black"/>
              <a:buNone/>
            </a:pPr>
            <a:r>
              <a:rPr lang="en-US" sz="66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Understand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841750" y="2163250"/>
            <a:ext cx="4146600" cy="92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/>
              <a:t>Kindness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2"/>
          </p:nvPr>
        </p:nvSpPr>
        <p:spPr>
          <a:xfrm>
            <a:off x="3930650" y="3847175"/>
            <a:ext cx="4648200" cy="1776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600">
                <a:solidFill>
                  <a:srgbClr val="4EC3E0"/>
                </a:solidFill>
              </a:rPr>
              <a:t>Identify the qualities of a kind person. </a:t>
            </a:r>
          </a:p>
          <a:p>
            <a:pPr lvl="0">
              <a:spcBef>
                <a:spcPts val="0"/>
              </a:spcBef>
              <a:buNone/>
            </a:pPr>
            <a:endParaRPr sz="3600">
              <a:solidFill>
                <a:srgbClr val="4EC3E0"/>
              </a:solidFill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sldNum" idx="4294967295"/>
          </p:nvPr>
        </p:nvSpPr>
        <p:spPr>
          <a:xfrm>
            <a:off x="7996518" y="6324900"/>
            <a:ext cx="1037400" cy="5331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Understand</a:t>
            </a:r>
          </a:p>
        </p:txBody>
      </p:sp>
      <p:pic>
        <p:nvPicPr>
          <p:cNvPr id="163" name="Shape 163" descr="Icons-RGB_Kindnes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650" y="1890700"/>
            <a:ext cx="3076575" cy="30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00222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 Black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Kindness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You are kind and generous to others, and you are never too busy to do a favor.  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You enjoy doing good deeds for others, even if you do not know them well.</a:t>
            </a:r>
          </a:p>
          <a:p>
            <a:pPr marL="342900" marR="0" lvl="0" indent="-3429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sz="28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ftr" idx="11"/>
          </p:nvPr>
        </p:nvSpPr>
        <p:spPr>
          <a:xfrm>
            <a:off x="241284" y="6222998"/>
            <a:ext cx="2895600" cy="635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6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#OtherPeopleMatter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6791315" y="6222998"/>
            <a:ext cx="2133599" cy="63500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Day 1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571524" y="581400"/>
            <a:ext cx="7170395" cy="86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</a:pPr>
            <a:r>
              <a:rPr lang="en-US" sz="3200" b="0" i="0" u="none" strike="noStrike" cap="none">
                <a:solidFill>
                  <a:srgbClr val="1A4625"/>
                </a:solidFill>
                <a:latin typeface="Arial Black"/>
                <a:ea typeface="Arial Black"/>
                <a:cs typeface="Arial Black"/>
                <a:sym typeface="Arial Black"/>
              </a:rPr>
              <a:t>What is Kindness?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sldNum" idx="4294967295"/>
          </p:nvPr>
        </p:nvSpPr>
        <p:spPr>
          <a:xfrm>
            <a:off x="7996518" y="6324900"/>
            <a:ext cx="1037457" cy="5331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Understand</a:t>
            </a:r>
          </a:p>
        </p:txBody>
      </p:sp>
      <p:sp>
        <p:nvSpPr>
          <p:cNvPr id="180" name="Shape 180" descr="Students from Centaurus High School in Lafayette, CO discuss kindness.   Support a culture of kindness and pair this video with free, high school lessons that support social emotional learning: http://bkind.ly/rak-lessons  All education materials: https://randomactsofkindness.org/educators  Twitter: @RAKFoundation Education Facebook: https://www.facebook.com/kindclassroom   Facebook: https://www.facebook.com/therandomactsofkindnessfoundation" title="What is Kindness? Teens Respond">
            <a:hlinkClick r:id="rId3"/>
          </p:cNvPr>
          <p:cNvSpPr/>
          <p:nvPr/>
        </p:nvSpPr>
        <p:spPr>
          <a:xfrm>
            <a:off x="664650" y="1688575"/>
            <a:ext cx="5847674" cy="438575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571524" y="581400"/>
            <a:ext cx="7170395" cy="86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</a:pPr>
            <a:r>
              <a:rPr lang="en-US" sz="3200" b="0" i="0" u="none" strike="noStrike" cap="none">
                <a:solidFill>
                  <a:srgbClr val="1A4625"/>
                </a:solidFill>
                <a:latin typeface="Arial Black"/>
                <a:ea typeface="Arial Black"/>
                <a:cs typeface="Arial Black"/>
                <a:sym typeface="Arial Black"/>
              </a:rPr>
              <a:t>What is Kindness? 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13350" y="1749075"/>
            <a:ext cx="8261400" cy="440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6858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rPr>
              <a:t>One student stated, “Empathy is a very big part of kindness.” How is empathy related to kindness?  </a:t>
            </a:r>
          </a:p>
          <a:p>
            <a:pPr marL="457200" marR="0" lvl="0" indent="-457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1C2B3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-457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rPr>
              <a:t>Do you think being kind is cool in our school? How could we encourage this mindset? </a:t>
            </a:r>
          </a:p>
          <a:p>
            <a:pPr marL="457200" marR="0" lvl="0" indent="-457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1C2B3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-457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rPr>
              <a:t>How could you bring more kindness into your community? 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sldNum" idx="4294967295"/>
          </p:nvPr>
        </p:nvSpPr>
        <p:spPr>
          <a:xfrm>
            <a:off x="7996518" y="6324900"/>
            <a:ext cx="1037457" cy="5331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Understand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848950" y="600200"/>
            <a:ext cx="6694800" cy="54543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 Black"/>
              <a:buNone/>
            </a:pPr>
            <a:r>
              <a:rPr lang="en-US" sz="66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en-US" sz="66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 lang="en-US" sz="6600" b="0" i="0" u="none" strike="noStrike" cap="non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 Black"/>
              <a:buNone/>
            </a:pPr>
            <a:r>
              <a:rPr lang="en-US" sz="66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Engage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571524" y="581400"/>
            <a:ext cx="7170395" cy="86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</a:pPr>
            <a:r>
              <a:rPr lang="en-US" sz="3200" b="0" i="0" u="none" strike="noStrike" cap="none">
                <a:solidFill>
                  <a:srgbClr val="1A4625"/>
                </a:solidFill>
                <a:latin typeface="Arial Black"/>
                <a:ea typeface="Arial Black"/>
                <a:cs typeface="Arial Black"/>
                <a:sym typeface="Arial Black"/>
              </a:rPr>
              <a:t>Random Acts of Kindness 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sldNum" idx="4294967295"/>
          </p:nvPr>
        </p:nvSpPr>
        <p:spPr>
          <a:xfrm>
            <a:off x="7996518" y="6324900"/>
            <a:ext cx="1037457" cy="5331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Engage</a:t>
            </a:r>
          </a:p>
        </p:txBody>
      </p:sp>
      <p:sp>
        <p:nvSpPr>
          <p:cNvPr id="201" name="Shape 201" descr="This week on Science of Happiness, Julian takes participants outside of the lab to find out why being kind makes you happier. Share this episode! http://on.fb.me/15FMfdC Watch more! http://www.youtube.com/watch?v=2aV5ZErHYVo  Check out the study here: http://sonjalyubomirsky.com/wp-content/themes/sonjalyubomirsky/papers/LSS2005.pdf  ▃ ▅ ▆ SUBSCRIBE to SoulPancake ▆ ▅ ▃ http://bitly.com/SoulPancakeSubscribe  ------------------- Created by: Mike Bernstein and Matt Pittman Directed by: Mike Bernstein Producer: Matt Pittman Hosted by: Julian Huguet  Cinematographer: Yuki Noguchi Production Designer: Flower Cole  Editor: Oscar Castro Editor: Kelly Bach Production Manager: William Cubbon Production Coordinator: Hudson Sheaffer PA: Justin Mito  Participants: Lisette Alvarez, Diana Spieller, Giovanni Douresseau, Joe Gallegos Jr.   1st AC | B Cam Op: Richi Yau 2nd AC | DIT: Loie Russell-Templeton Gaffer: John Woodside Art Director: Marcy Silver Makeup: Taylor Tompkins On Set Sound Mixer: Ben Adams Post Sound Designer &amp; Mixer: Matt Schwartz VFX &amp; Title Sequence: Cameron Clark Colorist: Trevor Durtschi  Music: Lullatone - &quot;A Guitar on the Road&quot;  Lullatone - &quot;The Color of Sunrise&quot; Lullatone - &quot;Riding a Bicycle Over a Big Hill At Night&quot; -------------------  We love to hear from you, SoulPancaker's! Leave a comment, send us a message, and let us know what BIG questions you want answered.  Follow us on FACEBOOK: http://facebook.com/soulpancake TWEET us at: http://twitter.com/soulpancake Visit our WEBSITE: http://soulpancake.com Buy our BOOK! http://book.soulpancake.com  -~-~~-~~~-~~-~- How do students react when high school boys are treated like women in Congress?? CLICK HERE to find out! https://www.youtube.com/watch?v=Km0tiHY94sQ -~-~~-~~~-~~-~-" title="Random Acts of Kindness Triathlon | The Science of Happiness">
            <a:hlinkClick r:id="rId3"/>
          </p:cNvPr>
          <p:cNvSpPr/>
          <p:nvPr/>
        </p:nvSpPr>
        <p:spPr>
          <a:xfrm>
            <a:off x="626300" y="1714500"/>
            <a:ext cx="5928300" cy="444622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571524" y="581400"/>
            <a:ext cx="7170395" cy="86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</a:pPr>
            <a:r>
              <a:rPr lang="en-US" sz="3200" b="0" i="0" u="none" strike="noStrike" cap="none">
                <a:solidFill>
                  <a:srgbClr val="1A4625"/>
                </a:solidFill>
                <a:latin typeface="Arial Black"/>
                <a:ea typeface="Arial Black"/>
                <a:cs typeface="Arial Black"/>
                <a:sym typeface="Arial Black"/>
              </a:rPr>
              <a:t>Encourage with Kindness! 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13350" y="1749075"/>
            <a:ext cx="8261400" cy="440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rPr>
              <a:t>“Think of somebody you know in your life who needs a little bit of encouragement right now, a little bit of a pick me up, a helping hand, maybe they’re struggling with something.”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sz="2400" b="0" i="0" u="none" strike="noStrike" cap="none">
              <a:solidFill>
                <a:srgbClr val="1C2B3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1C2B39"/>
                </a:solidFill>
                <a:latin typeface="Arial"/>
                <a:ea typeface="Arial"/>
                <a:cs typeface="Arial"/>
                <a:sym typeface="Arial"/>
              </a:rPr>
              <a:t>This was the prompt Julian gave the 3 participants in the video. Now it’s your turn. Identify that one person and write him/her a note of encouragement! 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sldNum" idx="4294967295"/>
          </p:nvPr>
        </p:nvSpPr>
        <p:spPr>
          <a:xfrm>
            <a:off x="7996518" y="6324900"/>
            <a:ext cx="1037457" cy="5331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Engage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509</Words>
  <Application>Microsoft Office PowerPoint</Application>
  <PresentationFormat>On-screen Show (4:3)</PresentationFormat>
  <Paragraphs>101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Arial</vt:lpstr>
      <vt:lpstr>Arial Black</vt:lpstr>
      <vt:lpstr>Theme1</vt:lpstr>
      <vt:lpstr>Kindness</vt:lpstr>
      <vt:lpstr>  Understand</vt:lpstr>
      <vt:lpstr>Kindness</vt:lpstr>
      <vt:lpstr>Kindness</vt:lpstr>
      <vt:lpstr>What is Kindness?</vt:lpstr>
      <vt:lpstr>What is Kindness? </vt:lpstr>
      <vt:lpstr>  Engage</vt:lpstr>
      <vt:lpstr>Random Acts of Kindness </vt:lpstr>
      <vt:lpstr>Encourage with Kindness! </vt:lpstr>
      <vt:lpstr>Random Acts of Kindness Challenge</vt:lpstr>
      <vt:lpstr> A Stranger’s Act of Kindness Goes Viral</vt:lpstr>
      <vt:lpstr>Discussion Questions</vt:lpstr>
      <vt:lpstr>Street Compliments</vt:lpstr>
      <vt:lpstr>Street Compliments Discussion </vt:lpstr>
      <vt:lpstr>Give Someone a Pocketful of Sunshine</vt:lpstr>
      <vt:lpstr>  Reflect</vt:lpstr>
      <vt:lpstr>Reflection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Kindness</dc:title>
  <dc:creator>mzeches</dc:creator>
  <cp:lastModifiedBy>mzeches</cp:lastModifiedBy>
  <cp:revision>1</cp:revision>
  <dcterms:modified xsi:type="dcterms:W3CDTF">2017-12-01T02:57:09Z</dcterms:modified>
</cp:coreProperties>
</file>