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8" r:id="rId3"/>
    <p:sldId id="259" r:id="rId4"/>
    <p:sldId id="260" r:id="rId5"/>
    <p:sldId id="263" r:id="rId6"/>
    <p:sldId id="264" r:id="rId7"/>
    <p:sldId id="265" r:id="rId8"/>
    <p:sldId id="266" r:id="rId9"/>
    <p:sldId id="261" r:id="rId10"/>
    <p:sldId id="262" r:id="rId11"/>
    <p:sldId id="267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9E380-62D6-4087-8297-10D08D63E151}" type="datetimeFigureOut">
              <a:rPr lang="en-US"/>
              <a:pPr>
                <a:defRPr/>
              </a:pPr>
              <a:t>3/8/2016</a:t>
            </a:fld>
            <a:endParaRPr lang="en-US" dirty="0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C21CA-44C8-4FCC-BD91-079C5621B0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90454-8DF6-4397-B6E5-DD43229950A6}" type="datetimeFigureOut">
              <a:rPr lang="en-US"/>
              <a:pPr>
                <a:defRPr/>
              </a:pPr>
              <a:t>3/8/2016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C4F02-392D-47CF-B421-8594E28064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C967A-AFCC-4376-BA9A-6D707EA20529}" type="datetimeFigureOut">
              <a:rPr lang="en-US"/>
              <a:pPr>
                <a:defRPr/>
              </a:pPr>
              <a:t>3/8/2016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12CF1-997F-4009-A6E4-8F3CF29BBE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A2B30-DEB8-4833-8AFC-7BD1BEB37E76}" type="datetimeFigureOut">
              <a:rPr lang="en-US"/>
              <a:pPr>
                <a:defRPr/>
              </a:pPr>
              <a:t>3/8/2016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3E211-4386-4780-BA29-51D24C1D33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0F547-0447-4F22-B308-4313C6676F22}" type="datetimeFigureOut">
              <a:rPr lang="en-US"/>
              <a:pPr>
                <a:defRPr/>
              </a:pPr>
              <a:t>3/8/2016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90F76-B88E-4EB5-A405-18FB2B2A68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FEDC5-7013-4285-A015-F07A054134F9}" type="datetimeFigureOut">
              <a:rPr lang="en-US"/>
              <a:pPr>
                <a:defRPr/>
              </a:pPr>
              <a:t>3/8/2016</a:t>
            </a:fld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843AA-0AFE-4F90-B97B-07E5A37ED4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ED3A2-45FE-42A5-8704-2E18C643D0B9}" type="datetimeFigureOut">
              <a:rPr lang="en-US"/>
              <a:pPr>
                <a:defRPr/>
              </a:pPr>
              <a:t>3/8/2016</a:t>
            </a:fld>
            <a:endParaRPr lang="en-US" dirty="0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CF4BE-DFCC-417F-A4D2-E2855F1900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F5176-3C54-4D53-926A-760ADAA72D71}" type="datetimeFigureOut">
              <a:rPr lang="en-US"/>
              <a:pPr>
                <a:defRPr/>
              </a:pPr>
              <a:t>3/8/2016</a:t>
            </a:fld>
            <a:endParaRPr lang="en-US" dirty="0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65AE8-6D4C-427A-8E65-D0840EC8B0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25A28-27B0-40E3-91E8-98BAF5905CBE}" type="datetimeFigureOut">
              <a:rPr lang="en-US"/>
              <a:pPr>
                <a:defRPr/>
              </a:pPr>
              <a:t>3/8/2016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AB146-A783-4125-8AD3-31CF58C2ED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277B9-EE08-4095-91B8-0D7DC8F78479}" type="datetimeFigureOut">
              <a:rPr lang="en-US"/>
              <a:pPr>
                <a:defRPr/>
              </a:pPr>
              <a:t>3/8/2016</a:t>
            </a:fld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FB47D-4DAF-43D8-BD04-D34C2E3D5F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EF2AC-3BA7-48CC-80DC-3C4C59F06E31}" type="datetimeFigureOut">
              <a:rPr lang="en-US"/>
              <a:pPr>
                <a:defRPr/>
              </a:pPr>
              <a:t>3/8/2016</a:t>
            </a:fld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BF9D4-F74A-4925-BF21-4709D62377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ECDA088-7DE9-4D36-AF0C-A4BE689C410B}" type="datetimeFigureOut">
              <a:rPr lang="en-US"/>
              <a:pPr>
                <a:defRPr/>
              </a:pPr>
              <a:t>3/8/2016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dirty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C463672-32AC-45F5-B3ED-CA7F555DC0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63" r:id="rId2"/>
    <p:sldLayoutId id="2147483772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73" r:id="rId9"/>
    <p:sldLayoutId id="2147483769" r:id="rId10"/>
    <p:sldLayoutId id="214748377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ddleschoolscience.com/" TargetMode="External"/><Relationship Id="rId2" Type="http://schemas.openxmlformats.org/officeDocument/2006/relationships/hyperlink" Target="http://www.chem4kids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arner.org/interactives/periodic/groups2.htm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Families on the Periodic Table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72000"/>
          </a:xfrm>
        </p:spPr>
        <p:txBody>
          <a:bodyPr/>
          <a:lstStyle/>
          <a:p>
            <a:pPr eaLnBrk="1" hangingPunct="1"/>
            <a:r>
              <a:rPr lang="en-US" dirty="0" smtClean="0"/>
              <a:t>Elements on the periodic table can be grouped into families bases on their </a:t>
            </a:r>
            <a:r>
              <a:rPr lang="en-US" b="1" dirty="0" smtClean="0"/>
              <a:t>chemical</a:t>
            </a:r>
            <a:r>
              <a:rPr lang="en-US" dirty="0" smtClean="0"/>
              <a:t> properties.</a:t>
            </a:r>
          </a:p>
          <a:p>
            <a:pPr eaLnBrk="1" hangingPunct="1"/>
            <a:r>
              <a:rPr lang="en-US" dirty="0" smtClean="0"/>
              <a:t>Each family has a </a:t>
            </a:r>
            <a:r>
              <a:rPr lang="en-US" b="1" dirty="0" smtClean="0"/>
              <a:t>specific name </a:t>
            </a:r>
            <a:r>
              <a:rPr lang="en-US" dirty="0" smtClean="0"/>
              <a:t>to differentiate it from the other families in the periodic table.</a:t>
            </a:r>
          </a:p>
          <a:p>
            <a:pPr eaLnBrk="1" hangingPunct="1"/>
            <a:r>
              <a:rPr lang="en-US" dirty="0" smtClean="0"/>
              <a:t>Elements in each family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b="1" dirty="0" smtClean="0"/>
              <a:t>	react</a:t>
            </a:r>
            <a:r>
              <a:rPr lang="en-US" dirty="0" smtClean="0"/>
              <a:t> differently with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dirty="0" smtClean="0"/>
              <a:t>	other elements.</a:t>
            </a:r>
          </a:p>
          <a:p>
            <a:pPr marR="0" eaLnBrk="1" hangingPunct="1">
              <a:lnSpc>
                <a:spcPct val="80000"/>
              </a:lnSpc>
            </a:pPr>
            <a:r>
              <a:rPr lang="en-US" sz="1100" dirty="0" smtClean="0"/>
              <a:t>some images are from </a:t>
            </a:r>
            <a:r>
              <a:rPr lang="en-US" sz="1100" dirty="0" smtClean="0">
                <a:hlinkClick r:id="rId2"/>
              </a:rPr>
              <a:t>www.chem4kids.com</a:t>
            </a:r>
            <a:r>
              <a:rPr lang="en-US" sz="1100" dirty="0" smtClean="0"/>
              <a:t> </a:t>
            </a:r>
          </a:p>
          <a:p>
            <a:pPr marR="0" eaLnBrk="1" hangingPunct="1">
              <a:lnSpc>
                <a:spcPct val="80000"/>
              </a:lnSpc>
            </a:pPr>
            <a:endParaRPr lang="en-US" sz="1100" dirty="0" smtClean="0"/>
          </a:p>
          <a:p>
            <a:pPr marR="0" eaLnBrk="1" hangingPunct="1">
              <a:lnSpc>
                <a:spcPct val="80000"/>
              </a:lnSpc>
            </a:pPr>
            <a:r>
              <a:rPr lang="en-US" sz="1100" dirty="0" smtClean="0">
                <a:hlinkClick r:id="rId3"/>
              </a:rPr>
              <a:t>www.middleschoolscience.com</a:t>
            </a:r>
            <a:r>
              <a:rPr lang="en-US" sz="1100" dirty="0" smtClean="0"/>
              <a:t> 2008 </a:t>
            </a:r>
          </a:p>
          <a:p>
            <a:pPr eaLnBrk="1" hangingPunct="1">
              <a:buFont typeface="Wingdings 2" pitchFamily="18" charset="2"/>
              <a:buNone/>
            </a:pPr>
            <a:endParaRPr lang="en-US" sz="1100" dirty="0" smtClean="0"/>
          </a:p>
        </p:txBody>
      </p:sp>
      <p:pic>
        <p:nvPicPr>
          <p:cNvPr id="4" name="Picture 4" descr="periodic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16438" y="3581400"/>
            <a:ext cx="4246562" cy="256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/>
          <a:lstStyle/>
          <a:p>
            <a:pPr eaLnBrk="1" hangingPunct="1"/>
            <a:r>
              <a:rPr lang="en-US" smtClean="0"/>
              <a:t>Noble Gases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0200" y="1477963"/>
            <a:ext cx="3276600" cy="3779837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b="1" dirty="0" smtClean="0"/>
              <a:t>Group 8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Exist as gases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Non-metals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8 electrons in the outer shell = Full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Helium (He) has only 2 electrons in the outer shell = Full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Not reactive with other elements</a:t>
            </a:r>
          </a:p>
        </p:txBody>
      </p:sp>
      <p:pic>
        <p:nvPicPr>
          <p:cNvPr id="15365" name="Picture 2" descr="Inert gases on the periodic tab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752600"/>
            <a:ext cx="5181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eaLnBrk="1" hangingPunct="1"/>
            <a:r>
              <a:rPr lang="en-US" sz="5400" dirty="0" smtClean="0"/>
              <a:t>Rare Earth Metals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(Lanthanides and Actinides)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43600" y="1477963"/>
            <a:ext cx="2514600" cy="484663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dirty="0" smtClean="0"/>
              <a:t>Some are Radioactive</a:t>
            </a:r>
          </a:p>
          <a:p>
            <a:pPr>
              <a:defRPr/>
            </a:pPr>
            <a:r>
              <a:rPr lang="en-US" dirty="0" smtClean="0"/>
              <a:t>The rare earths are silver, silvery-white, or gray metals. </a:t>
            </a:r>
          </a:p>
          <a:p>
            <a:pPr>
              <a:defRPr/>
            </a:pPr>
            <a:r>
              <a:rPr lang="en-US" dirty="0" smtClean="0"/>
              <a:t>Conduct electricity</a:t>
            </a:r>
          </a:p>
        </p:txBody>
      </p:sp>
      <p:pic>
        <p:nvPicPr>
          <p:cNvPr id="5" name="Picture 5" descr="periodic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488" y="1828800"/>
            <a:ext cx="5548312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/>
              <a:t>ALKALI METALS</a:t>
            </a:r>
            <a:endParaRPr lang="en-US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4953000" cy="36576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b="1" smtClean="0"/>
              <a:t>Group 1</a:t>
            </a:r>
          </a:p>
          <a:p>
            <a:pPr eaLnBrk="1" hangingPunct="1"/>
            <a:r>
              <a:rPr lang="en-US" smtClean="0"/>
              <a:t>Hydrogen is </a:t>
            </a:r>
            <a:r>
              <a:rPr lang="en-US" b="1" i="1" smtClean="0"/>
              <a:t>not</a:t>
            </a:r>
            <a:r>
              <a:rPr lang="en-US" smtClean="0"/>
              <a:t> a member, it is a </a:t>
            </a:r>
            <a:r>
              <a:rPr lang="en-US" b="1" smtClean="0"/>
              <a:t>non-metal</a:t>
            </a:r>
          </a:p>
          <a:p>
            <a:pPr eaLnBrk="1" hangingPunct="1"/>
            <a:r>
              <a:rPr lang="en-US" smtClean="0"/>
              <a:t>1 electron in the outer shell</a:t>
            </a:r>
          </a:p>
          <a:p>
            <a:pPr eaLnBrk="1" hangingPunct="1"/>
            <a:r>
              <a:rPr lang="en-US" smtClean="0"/>
              <a:t>Soft and silvery metals</a:t>
            </a:r>
          </a:p>
          <a:p>
            <a:pPr eaLnBrk="1" hangingPunct="1"/>
            <a:r>
              <a:rPr lang="en-US" b="1" i="1" smtClean="0"/>
              <a:t>Very</a:t>
            </a:r>
            <a:r>
              <a:rPr lang="en-US" smtClean="0"/>
              <a:t> reactive, esp. with water</a:t>
            </a:r>
          </a:p>
          <a:p>
            <a:pPr eaLnBrk="1" hangingPunct="1"/>
            <a:r>
              <a:rPr lang="en-US" smtClean="0"/>
              <a:t>Conduct electricity</a:t>
            </a:r>
          </a:p>
        </p:txBody>
      </p:sp>
      <p:pic>
        <p:nvPicPr>
          <p:cNvPr id="7175" name="Picture 7" descr="Illustration highlighting the alkali metals on the periodic tab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125413"/>
            <a:ext cx="2895600" cy="6046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TextBox 6"/>
          <p:cNvSpPr txBox="1">
            <a:spLocks noChangeArrowheads="1"/>
          </p:cNvSpPr>
          <p:nvPr/>
        </p:nvSpPr>
        <p:spPr bwMode="auto">
          <a:xfrm>
            <a:off x="457200" y="6172200"/>
            <a:ext cx="8229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Image: </a:t>
            </a:r>
            <a:r>
              <a:rPr lang="en-US">
                <a:hlinkClick r:id="rId3"/>
              </a:rPr>
              <a:t>http://www.learner.org/interactives/periodic/groups2.html</a:t>
            </a:r>
            <a:r>
              <a:rPr 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/>
          <a:lstStyle/>
          <a:p>
            <a:pPr eaLnBrk="1" hangingPunct="1"/>
            <a:r>
              <a:rPr lang="en-US" b="1" smtClean="0"/>
              <a:t>ALKALINE EARTH METALS</a:t>
            </a:r>
            <a:endParaRPr lang="en-US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5410200" y="1477963"/>
            <a:ext cx="3276600" cy="3779837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b="1" smtClean="0"/>
              <a:t>Group 2</a:t>
            </a:r>
          </a:p>
          <a:p>
            <a:pPr eaLnBrk="1" hangingPunct="1"/>
            <a:r>
              <a:rPr lang="en-US" smtClean="0"/>
              <a:t>2 electrons in the outer shell</a:t>
            </a:r>
          </a:p>
          <a:p>
            <a:pPr eaLnBrk="1" hangingPunct="1"/>
            <a:r>
              <a:rPr lang="en-US" smtClean="0"/>
              <a:t>White and malleable</a:t>
            </a:r>
          </a:p>
          <a:p>
            <a:pPr eaLnBrk="1" hangingPunct="1"/>
            <a:r>
              <a:rPr lang="en-US" smtClean="0"/>
              <a:t>Reactive, but less than Alkali metals</a:t>
            </a:r>
          </a:p>
          <a:p>
            <a:pPr eaLnBrk="1" hangingPunct="1"/>
            <a:r>
              <a:rPr lang="en-US" smtClean="0"/>
              <a:t>Conduct electricity</a:t>
            </a:r>
          </a:p>
        </p:txBody>
      </p:sp>
      <p:pic>
        <p:nvPicPr>
          <p:cNvPr id="16386" name="Picture 2" descr="Alakline earth metals in the periodic tab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133600"/>
            <a:ext cx="4953000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/>
          <a:lstStyle/>
          <a:p>
            <a:pPr eaLnBrk="1" hangingPunct="1"/>
            <a:r>
              <a:rPr lang="en-US" b="1" smtClean="0"/>
              <a:t>TRANSITION METALS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0200" y="1477963"/>
            <a:ext cx="3276600" cy="4008437"/>
          </a:xfrm>
        </p:spPr>
        <p:txBody>
          <a:bodyPr>
            <a:normAutofit fontScale="8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b="1" dirty="0" smtClean="0"/>
              <a:t>Groups in the middle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b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Good conductors of heat and electricity.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Some are used for jewelry.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The transition metals are able to put up to 32 electrons in their second to last shell.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Can bond with many elements in a variety of shapes.</a:t>
            </a:r>
            <a:endParaRPr lang="en-US" dirty="0"/>
          </a:p>
        </p:txBody>
      </p:sp>
      <p:pic>
        <p:nvPicPr>
          <p:cNvPr id="6" name="Picture 4" descr="periodic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09800"/>
            <a:ext cx="5257800" cy="317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/>
          <a:lstStyle/>
          <a:p>
            <a:pPr eaLnBrk="1" hangingPunct="1"/>
            <a:r>
              <a:rPr lang="en-US" b="1" smtClean="0"/>
              <a:t>BORON FAMILY </a:t>
            </a:r>
            <a:endParaRPr lang="en-US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5410200" y="1782763"/>
            <a:ext cx="3276600" cy="3779837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b="1" dirty="0" smtClean="0"/>
              <a:t>Group 13</a:t>
            </a:r>
          </a:p>
          <a:p>
            <a:pPr eaLnBrk="1" hangingPunct="1"/>
            <a:r>
              <a:rPr lang="en-US" dirty="0" smtClean="0"/>
              <a:t>3 electrons in the outer shell</a:t>
            </a:r>
          </a:p>
          <a:p>
            <a:pPr eaLnBrk="1" hangingPunct="1"/>
            <a:r>
              <a:rPr lang="en-US" dirty="0" smtClean="0"/>
              <a:t>Most are metals</a:t>
            </a:r>
          </a:p>
          <a:p>
            <a:pPr eaLnBrk="1" hangingPunct="1"/>
            <a:r>
              <a:rPr lang="en-US" dirty="0" smtClean="0"/>
              <a:t>Boron is a </a:t>
            </a:r>
            <a:r>
              <a:rPr lang="en-US" b="1" dirty="0" smtClean="0"/>
              <a:t>metalloid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pic>
        <p:nvPicPr>
          <p:cNvPr id="7" name="Picture 6" descr="periodI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362200"/>
            <a:ext cx="5172075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/>
          <a:lstStyle/>
          <a:p>
            <a:pPr eaLnBrk="1" hangingPunct="1"/>
            <a:r>
              <a:rPr lang="en-US" b="1" smtClean="0"/>
              <a:t>CARBON FAMILY </a:t>
            </a:r>
            <a:endParaRPr lang="en-US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5410200" y="1477963"/>
            <a:ext cx="3276600" cy="3779837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b="1" dirty="0" smtClean="0"/>
              <a:t>Group 14</a:t>
            </a:r>
          </a:p>
          <a:p>
            <a:pPr eaLnBrk="1" hangingPunct="1"/>
            <a:r>
              <a:rPr lang="en-US" dirty="0" smtClean="0"/>
              <a:t>4 electrons in the outer shell</a:t>
            </a:r>
          </a:p>
          <a:p>
            <a:pPr eaLnBrk="1" hangingPunct="1"/>
            <a:r>
              <a:rPr lang="en-US" dirty="0" smtClean="0"/>
              <a:t>Contains metals, metalloids, and a </a:t>
            </a:r>
            <a:r>
              <a:rPr lang="en-US" b="1" dirty="0" smtClean="0"/>
              <a:t>non-metal</a:t>
            </a:r>
            <a:r>
              <a:rPr lang="en-US" dirty="0" smtClean="0"/>
              <a:t> Carbon (C)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pic>
        <p:nvPicPr>
          <p:cNvPr id="8" name="Picture 6" descr="periodI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1981200"/>
            <a:ext cx="5424488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/>
          <a:lstStyle/>
          <a:p>
            <a:pPr eaLnBrk="1" hangingPunct="1"/>
            <a:r>
              <a:rPr lang="en-US" b="1" smtClean="0"/>
              <a:t>NITROGEN FAMILY </a:t>
            </a:r>
            <a:endParaRPr lang="en-US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5410200" y="1477963"/>
            <a:ext cx="3276600" cy="3779837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b="1" dirty="0" smtClean="0"/>
              <a:t>Group 15</a:t>
            </a:r>
          </a:p>
          <a:p>
            <a:pPr eaLnBrk="1" hangingPunct="1"/>
            <a:r>
              <a:rPr lang="en-US" dirty="0" smtClean="0"/>
              <a:t>5 electrons in the outer shell</a:t>
            </a:r>
          </a:p>
          <a:p>
            <a:pPr eaLnBrk="1" hangingPunct="1"/>
            <a:r>
              <a:rPr lang="en-US" dirty="0" smtClean="0"/>
              <a:t>Can share electrons to form compounds</a:t>
            </a:r>
          </a:p>
          <a:p>
            <a:pPr eaLnBrk="1" hangingPunct="1"/>
            <a:r>
              <a:rPr lang="en-US" dirty="0" smtClean="0"/>
              <a:t>Contains metals, metalloids, and </a:t>
            </a:r>
            <a:r>
              <a:rPr lang="en-US" b="1" dirty="0" smtClean="0"/>
              <a:t>non-metals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pic>
        <p:nvPicPr>
          <p:cNvPr id="7" name="Picture 6" descr="periodI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955800"/>
            <a:ext cx="5257800" cy="317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/>
          <a:lstStyle/>
          <a:p>
            <a:pPr eaLnBrk="1" hangingPunct="1"/>
            <a:r>
              <a:rPr lang="en-US" b="1" smtClean="0"/>
              <a:t>OXYGEN FAMILY </a:t>
            </a:r>
            <a:endParaRPr lang="en-US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5410200" y="1477963"/>
            <a:ext cx="3276600" cy="3779837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b="1" dirty="0" smtClean="0"/>
              <a:t>Group 16</a:t>
            </a:r>
          </a:p>
          <a:p>
            <a:pPr eaLnBrk="1" hangingPunct="1"/>
            <a:r>
              <a:rPr lang="en-US" dirty="0" smtClean="0"/>
              <a:t>6 electrons in the outer shell</a:t>
            </a:r>
          </a:p>
          <a:p>
            <a:pPr eaLnBrk="1" hangingPunct="1"/>
            <a:r>
              <a:rPr lang="en-US" dirty="0" smtClean="0"/>
              <a:t>Contains metals, metalloids, and </a:t>
            </a:r>
            <a:r>
              <a:rPr lang="en-US" b="1" dirty="0" smtClean="0"/>
              <a:t>non-metals</a:t>
            </a:r>
            <a:endParaRPr lang="en-US" dirty="0" smtClean="0"/>
          </a:p>
          <a:p>
            <a:pPr eaLnBrk="1" hangingPunct="1"/>
            <a:r>
              <a:rPr lang="en-US" dirty="0" smtClean="0"/>
              <a:t>Reactive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pic>
        <p:nvPicPr>
          <p:cNvPr id="8" name="Picture 10" descr="periodI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39963"/>
            <a:ext cx="5499100" cy="332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/>
          <a:lstStyle/>
          <a:p>
            <a:pPr eaLnBrk="1" hangingPunct="1"/>
            <a:r>
              <a:rPr lang="en-US" smtClean="0"/>
              <a:t>Halogens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5410200" y="1477963"/>
            <a:ext cx="3276600" cy="3779837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b="1" dirty="0" smtClean="0"/>
              <a:t>Group 17</a:t>
            </a:r>
          </a:p>
          <a:p>
            <a:pPr eaLnBrk="1" hangingPunct="1"/>
            <a:r>
              <a:rPr lang="en-US" dirty="0" smtClean="0"/>
              <a:t>7 electrons in the outer shell</a:t>
            </a:r>
          </a:p>
          <a:p>
            <a:pPr eaLnBrk="1" hangingPunct="1"/>
            <a:r>
              <a:rPr lang="en-US" dirty="0" smtClean="0"/>
              <a:t>All are </a:t>
            </a:r>
            <a:r>
              <a:rPr lang="en-US" b="1" dirty="0" smtClean="0"/>
              <a:t>non-metals</a:t>
            </a:r>
          </a:p>
          <a:p>
            <a:pPr eaLnBrk="1" hangingPunct="1"/>
            <a:r>
              <a:rPr lang="en-US" b="1" dirty="0" smtClean="0"/>
              <a:t>Very reactive </a:t>
            </a:r>
            <a:r>
              <a:rPr lang="en-US" dirty="0" smtClean="0"/>
              <a:t>are often bonded with elements from Group 1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pic>
        <p:nvPicPr>
          <p:cNvPr id="14341" name="Picture 2" descr="Halogens on the Periodic Tab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019300"/>
            <a:ext cx="5130800" cy="384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385</TotalTime>
  <Words>309</Words>
  <Application>Microsoft Office PowerPoint</Application>
  <PresentationFormat>On-screen Show (4:3)</PresentationFormat>
  <Paragraphs>65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Constantia</vt:lpstr>
      <vt:lpstr>Wingdings 2</vt:lpstr>
      <vt:lpstr>Flow</vt:lpstr>
      <vt:lpstr>Families on the Periodic Table</vt:lpstr>
      <vt:lpstr>ALKALI METALS</vt:lpstr>
      <vt:lpstr>ALKALINE EARTH METALS</vt:lpstr>
      <vt:lpstr>TRANSITION METALS</vt:lpstr>
      <vt:lpstr>BORON FAMILY </vt:lpstr>
      <vt:lpstr>CARBON FAMILY </vt:lpstr>
      <vt:lpstr>NITROGEN FAMILY </vt:lpstr>
      <vt:lpstr>OXYGEN FAMILY </vt:lpstr>
      <vt:lpstr>Halogens</vt:lpstr>
      <vt:lpstr>Noble Gases</vt:lpstr>
      <vt:lpstr>Rare Earth Metals (Lanthanides and Actinides)</vt:lpstr>
    </vt:vector>
  </TitlesOfParts>
  <Company>Johnson &amp; Johnson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Coloring the Periodic Table - Families</dc:title>
  <dc:creator>Liz</dc:creator>
  <cp:lastModifiedBy>mzeches</cp:lastModifiedBy>
  <cp:revision>45</cp:revision>
  <dcterms:created xsi:type="dcterms:W3CDTF">2008-11-15T19:28:36Z</dcterms:created>
  <dcterms:modified xsi:type="dcterms:W3CDTF">2016-03-08T12:19:42Z</dcterms:modified>
</cp:coreProperties>
</file>