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67" r:id="rId4"/>
    <p:sldId id="258" r:id="rId5"/>
    <p:sldId id="259" r:id="rId6"/>
    <p:sldId id="260" r:id="rId7"/>
    <p:sldId id="261" r:id="rId8"/>
    <p:sldId id="268" r:id="rId9"/>
    <p:sldId id="262" r:id="rId10"/>
    <p:sldId id="263" r:id="rId11"/>
    <p:sldId id="269" r:id="rId12"/>
    <p:sldId id="264" r:id="rId13"/>
    <p:sldId id="265" r:id="rId14"/>
    <p:sldId id="266"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6"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8508501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164976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2949649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41206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084028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19781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477442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27595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07296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36443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413727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54899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50880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1920169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599"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599" cy="2052599"/>
          </a:xfrm>
          <a:prstGeom prst="rect">
            <a:avLst/>
          </a:prstGeom>
        </p:spPr>
        <p:txBody>
          <a:bodyPr lIns="91425" tIns="91425" rIns="91425" bIns="91425" anchor="b" anchorCtr="0">
            <a:noAutofit/>
          </a:bodyPr>
          <a:lstStyle/>
          <a:p>
            <a:pPr lvl="0">
              <a:spcBef>
                <a:spcPts val="0"/>
              </a:spcBef>
              <a:buNone/>
            </a:pPr>
            <a:r>
              <a:rPr lang="en" dirty="0">
                <a:solidFill>
                  <a:schemeClr val="bg1"/>
                </a:solidFill>
              </a:rPr>
              <a:t>Matter Unit:Physical Properties of Matter</a:t>
            </a:r>
          </a:p>
        </p:txBody>
      </p:sp>
      <p:sp>
        <p:nvSpPr>
          <p:cNvPr id="55" name="Shape 55"/>
          <p:cNvSpPr txBox="1">
            <a:spLocks noGrp="1"/>
          </p:cNvSpPr>
          <p:nvPr>
            <p:ph type="subTitle" idx="1"/>
          </p:nvPr>
        </p:nvSpPr>
        <p:spPr>
          <a:xfrm>
            <a:off x="311700" y="2834125"/>
            <a:ext cx="8520599" cy="792600"/>
          </a:xfrm>
          <a:prstGeom prst="rect">
            <a:avLst/>
          </a:prstGeom>
        </p:spPr>
        <p:txBody>
          <a:bodyPr lIns="91425" tIns="91425" rIns="91425" bIns="91425" anchor="t" anchorCtr="0">
            <a:noAutofit/>
          </a:bodyPr>
          <a:lstStyle/>
          <a:p>
            <a:pPr lvl="0">
              <a:spcBef>
                <a:spcPts val="0"/>
              </a:spcBef>
              <a:buNone/>
            </a:pPr>
            <a:r>
              <a:rPr lang="en" dirty="0">
                <a:solidFill>
                  <a:schemeClr val="bg1"/>
                </a:solidFill>
              </a:rPr>
              <a:t>Possible Warm Up Questions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a:buSzPct val="30555"/>
            </a:pPr>
            <a:r>
              <a:rPr lang="en" sz="3600" b="1" dirty="0">
                <a:solidFill>
                  <a:schemeClr val="bg1"/>
                </a:solidFill>
              </a:rPr>
              <a:t>WARM-UP</a:t>
            </a:r>
            <a:endParaRPr dirty="0"/>
          </a:p>
        </p:txBody>
      </p:sp>
      <p:sp>
        <p:nvSpPr>
          <p:cNvPr id="97" name="Shape 97"/>
          <p:cNvSpPr txBox="1">
            <a:spLocks noGrp="1"/>
          </p:cNvSpPr>
          <p:nvPr>
            <p:ph type="body" idx="1"/>
          </p:nvPr>
        </p:nvSpPr>
        <p:spPr>
          <a:xfrm>
            <a:off x="311700" y="1563125"/>
            <a:ext cx="8520599" cy="3005699"/>
          </a:xfrm>
          <a:prstGeom prst="rect">
            <a:avLst/>
          </a:prstGeom>
        </p:spPr>
        <p:txBody>
          <a:bodyPr lIns="91425" tIns="91425" rIns="91425" bIns="91425" anchor="t" anchorCtr="0">
            <a:noAutofit/>
          </a:bodyPr>
          <a:lstStyle/>
          <a:p>
            <a:pPr marL="228600" lvl="0" rtl="0">
              <a:spcBef>
                <a:spcPts val="0"/>
              </a:spcBef>
            </a:pPr>
            <a:r>
              <a:rPr lang="en" sz="3600" b="1" dirty="0" smtClean="0">
                <a:solidFill>
                  <a:schemeClr val="bg1"/>
                </a:solidFill>
              </a:rPr>
              <a:t>Does the amount of matter present affect the density, melting point, boiling point, and solubility of a substance? Explain.</a:t>
            </a:r>
          </a:p>
          <a:p>
            <a:pPr lvl="0">
              <a:spcBef>
                <a:spcPts val="0"/>
              </a:spcBef>
              <a:buNone/>
            </a:pPr>
            <a:endParaRPr sz="3600" dirty="0"/>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7" name="Shape 97"/>
          <p:cNvSpPr txBox="1">
            <a:spLocks noGrp="1"/>
          </p:cNvSpPr>
          <p:nvPr>
            <p:ph type="body" idx="1"/>
          </p:nvPr>
        </p:nvSpPr>
        <p:spPr>
          <a:xfrm>
            <a:off x="311700" y="112889"/>
            <a:ext cx="8520599" cy="4455936"/>
          </a:xfrm>
          <a:prstGeom prst="rect">
            <a:avLst/>
          </a:prstGeom>
        </p:spPr>
        <p:txBody>
          <a:bodyPr lIns="91425" tIns="91425" rIns="91425" bIns="91425" anchor="t" anchorCtr="0">
            <a:noAutofit/>
          </a:bodyPr>
          <a:lstStyle/>
          <a:p>
            <a:pPr marL="228600" lvl="0" rtl="0">
              <a:spcBef>
                <a:spcPts val="0"/>
              </a:spcBef>
            </a:pPr>
            <a:r>
              <a:rPr lang="en" sz="2400" b="1" dirty="0" smtClean="0">
                <a:solidFill>
                  <a:schemeClr val="bg1"/>
                </a:solidFill>
              </a:rPr>
              <a:t>Does the amount of matter present affect the density, melting point, boiling point, and solubility of a substance? Explain.</a:t>
            </a:r>
          </a:p>
          <a:p>
            <a:pPr marL="228600" lvl="0" rtl="0">
              <a:spcBef>
                <a:spcPts val="0"/>
              </a:spcBef>
            </a:pPr>
            <a:r>
              <a:rPr lang="en" sz="2400" b="1" dirty="0" smtClean="0">
                <a:solidFill>
                  <a:schemeClr val="bg1"/>
                </a:solidFill>
              </a:rPr>
              <a:t>No, it does not because these are physical properties that will not change no matter the size of the sample.  It may take a large pot of water longer to </a:t>
            </a:r>
            <a:r>
              <a:rPr lang="en" sz="2400" b="1" dirty="0" smtClean="0">
                <a:solidFill>
                  <a:schemeClr val="bg1"/>
                </a:solidFill>
              </a:rPr>
              <a:t>boil </a:t>
            </a:r>
            <a:r>
              <a:rPr lang="en" sz="2400" b="1" dirty="0" smtClean="0">
                <a:solidFill>
                  <a:schemeClr val="bg1"/>
                </a:solidFill>
              </a:rPr>
              <a:t>than a small one, but they will both boil and turn to a gas at the same temperature.  The density is the same for each pure substance and is an easy way to identify unknown substances.  Since it is mass per volume the ratio will always make the </a:t>
            </a:r>
            <a:r>
              <a:rPr lang="en" sz="2400" b="1" dirty="0" smtClean="0">
                <a:solidFill>
                  <a:schemeClr val="bg1"/>
                </a:solidFill>
              </a:rPr>
              <a:t>density </a:t>
            </a:r>
            <a:r>
              <a:rPr lang="en" sz="2400" b="1" dirty="0" smtClean="0">
                <a:solidFill>
                  <a:schemeClr val="bg1"/>
                </a:solidFill>
              </a:rPr>
              <a:t>come out the same.</a:t>
            </a:r>
          </a:p>
          <a:p>
            <a:pPr lvl="0">
              <a:spcBef>
                <a:spcPts val="0"/>
              </a:spcBef>
              <a:buNone/>
            </a:pPr>
            <a:endParaRPr sz="3600" dirty="0"/>
          </a:p>
        </p:txBody>
      </p:sp>
    </p:spTree>
    <p:extLst>
      <p:ext uri="{BB962C8B-B14F-4D97-AF65-F5344CB8AC3E}">
        <p14:creationId xmlns:p14="http://schemas.microsoft.com/office/powerpoint/2010/main" val="2181696"/>
      </p:ext>
    </p:extLst>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a:buSzPct val="30555"/>
            </a:pPr>
            <a:r>
              <a:rPr lang="en" sz="3600" b="1" dirty="0">
                <a:solidFill>
                  <a:schemeClr val="bg1"/>
                </a:solidFill>
              </a:rPr>
              <a:t>WARM-UP</a:t>
            </a:r>
            <a:endParaRPr dirty="0"/>
          </a:p>
        </p:txBody>
      </p:sp>
      <p:sp>
        <p:nvSpPr>
          <p:cNvPr id="103" name="Shape 10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228600" lvl="0" rtl="0">
              <a:spcBef>
                <a:spcPts val="0"/>
              </a:spcBef>
              <a:spcAft>
                <a:spcPts val="0"/>
              </a:spcAft>
              <a:buClr>
                <a:schemeClr val="dk1"/>
              </a:buClr>
            </a:pPr>
            <a:r>
              <a:rPr lang="en" sz="2400" b="1" dirty="0" smtClean="0">
                <a:solidFill>
                  <a:schemeClr val="bg1"/>
                </a:solidFill>
              </a:rPr>
              <a:t>1. density </a:t>
            </a:r>
            <a:r>
              <a:rPr lang="en" sz="2400" b="1" dirty="0">
                <a:solidFill>
                  <a:schemeClr val="bg1"/>
                </a:solidFill>
              </a:rPr>
              <a:t>of water is 1g/cm</a:t>
            </a:r>
            <a:r>
              <a:rPr lang="en" sz="2400" b="1" baseline="30000" dirty="0">
                <a:solidFill>
                  <a:schemeClr val="bg1"/>
                </a:solidFill>
              </a:rPr>
              <a:t>3</a:t>
            </a:r>
            <a:r>
              <a:rPr lang="en" sz="2400" b="1" dirty="0">
                <a:solidFill>
                  <a:schemeClr val="bg1"/>
                </a:solidFill>
              </a:rPr>
              <a:t>. Which of the following is correct?</a:t>
            </a:r>
          </a:p>
          <a:p>
            <a:pPr lvl="0" rtl="0">
              <a:spcBef>
                <a:spcPts val="0"/>
              </a:spcBef>
              <a:spcAft>
                <a:spcPts val="0"/>
              </a:spcAft>
              <a:buClr>
                <a:schemeClr val="dk1"/>
              </a:buClr>
              <a:buSzPct val="61111"/>
              <a:buFont typeface="Arial"/>
              <a:buNone/>
            </a:pPr>
            <a:r>
              <a:rPr lang="en" sz="2400" b="1" dirty="0">
                <a:solidFill>
                  <a:schemeClr val="bg1"/>
                </a:solidFill>
              </a:rPr>
              <a:t>         A.    An object will float if the density is less than 1.</a:t>
            </a:r>
          </a:p>
          <a:p>
            <a:pPr lvl="0" rtl="0">
              <a:spcBef>
                <a:spcPts val="0"/>
              </a:spcBef>
              <a:spcAft>
                <a:spcPts val="0"/>
              </a:spcAft>
              <a:buNone/>
            </a:pPr>
            <a:r>
              <a:rPr lang="en" sz="2400" b="1" dirty="0">
                <a:solidFill>
                  <a:schemeClr val="bg1"/>
                </a:solidFill>
              </a:rPr>
              <a:t>         B.    An object will sink is the density is less than 1. </a:t>
            </a:r>
          </a:p>
          <a:p>
            <a:pPr lvl="0" rtl="0">
              <a:spcBef>
                <a:spcPts val="0"/>
              </a:spcBef>
              <a:spcAft>
                <a:spcPts val="0"/>
              </a:spcAft>
              <a:buClr>
                <a:schemeClr val="dk1"/>
              </a:buClr>
              <a:buSzPct val="61111"/>
              <a:buFont typeface="Arial"/>
              <a:buNone/>
            </a:pPr>
            <a:endParaRPr sz="2400" b="1" dirty="0">
              <a:solidFill>
                <a:schemeClr val="bg1"/>
              </a:solidFill>
            </a:endParaRPr>
          </a:p>
          <a:p>
            <a:pPr marL="228600" lvl="0" rtl="0">
              <a:spcBef>
                <a:spcPts val="0"/>
              </a:spcBef>
              <a:spcAft>
                <a:spcPts val="0"/>
              </a:spcAft>
              <a:buClr>
                <a:schemeClr val="dk1"/>
              </a:buClr>
            </a:pPr>
            <a:r>
              <a:rPr lang="en" sz="2400" b="1" dirty="0" smtClean="0">
                <a:solidFill>
                  <a:schemeClr val="bg1"/>
                </a:solidFill>
              </a:rPr>
              <a:t>2. Using </a:t>
            </a:r>
            <a:r>
              <a:rPr lang="en" sz="2400" b="1" dirty="0">
                <a:solidFill>
                  <a:schemeClr val="bg1"/>
                </a:solidFill>
              </a:rPr>
              <a:t>the density of water, how can you tell if an object will float or sink? </a:t>
            </a:r>
          </a:p>
          <a:p>
            <a:pPr lvl="0">
              <a:spcBef>
                <a:spcPts val="0"/>
              </a:spcBef>
              <a:buNone/>
            </a:pPr>
            <a:endParaRPr sz="2400" dirty="0">
              <a:solidFill>
                <a:schemeClr val="bg1"/>
              </a:solidFill>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a:buSzPct val="30555"/>
            </a:pPr>
            <a:r>
              <a:rPr lang="en" sz="3600" b="1" dirty="0">
                <a:solidFill>
                  <a:schemeClr val="bg1"/>
                </a:solidFill>
              </a:rPr>
              <a:t>WARM-UP</a:t>
            </a:r>
            <a:endParaRPr dirty="0"/>
          </a:p>
        </p:txBody>
      </p:sp>
      <p:sp>
        <p:nvSpPr>
          <p:cNvPr id="109" name="Shape 10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a:spcBef>
                <a:spcPts val="0"/>
              </a:spcBef>
              <a:buAutoNum type="arabicPeriod"/>
            </a:pPr>
            <a:r>
              <a:rPr lang="en" sz="3200" b="1" dirty="0">
                <a:solidFill>
                  <a:schemeClr val="bg1"/>
                </a:solidFill>
              </a:rPr>
              <a:t>List some examples of physical properties of matter</a:t>
            </a:r>
            <a:r>
              <a:rPr lang="en" sz="3200" dirty="0"/>
              <a:t>.</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a:buSzPct val="30555"/>
            </a:pPr>
            <a:r>
              <a:rPr lang="en" sz="3600" b="1" dirty="0">
                <a:solidFill>
                  <a:schemeClr val="bg1"/>
                </a:solidFill>
              </a:rPr>
              <a:t>WARM-UP</a:t>
            </a:r>
            <a:endParaRPr dirty="0"/>
          </a:p>
        </p:txBody>
      </p:sp>
      <p:sp>
        <p:nvSpPr>
          <p:cNvPr id="115" name="Shape 115"/>
          <p:cNvSpPr txBox="1">
            <a:spLocks noGrp="1"/>
          </p:cNvSpPr>
          <p:nvPr>
            <p:ph type="body" idx="1"/>
          </p:nvPr>
        </p:nvSpPr>
        <p:spPr>
          <a:xfrm>
            <a:off x="311700" y="1510750"/>
            <a:ext cx="8520599" cy="3058200"/>
          </a:xfrm>
          <a:prstGeom prst="rect">
            <a:avLst/>
          </a:prstGeom>
        </p:spPr>
        <p:txBody>
          <a:bodyPr lIns="91425" tIns="91425" rIns="91425" bIns="91425" anchor="t" anchorCtr="0">
            <a:noAutofit/>
          </a:bodyPr>
          <a:lstStyle/>
          <a:p>
            <a:pPr marL="457200" lvl="0" indent="-228600" rtl="0">
              <a:spcBef>
                <a:spcPts val="0"/>
              </a:spcBef>
              <a:buAutoNum type="arabicPeriod"/>
            </a:pPr>
            <a:r>
              <a:rPr lang="en" sz="2800" b="1" dirty="0">
                <a:solidFill>
                  <a:schemeClr val="bg1"/>
                </a:solidFill>
              </a:rPr>
              <a:t>Explain the difference between mass and weight.</a:t>
            </a:r>
            <a:br>
              <a:rPr lang="en" sz="2800" b="1" dirty="0">
                <a:solidFill>
                  <a:schemeClr val="bg1"/>
                </a:solidFill>
              </a:rPr>
            </a:br>
            <a:endParaRPr lang="en" sz="2800" b="1" dirty="0">
              <a:solidFill>
                <a:schemeClr val="bg1"/>
              </a:solidFill>
            </a:endParaRPr>
          </a:p>
          <a:p>
            <a:pPr marL="457200" lvl="0" indent="-228600">
              <a:spcBef>
                <a:spcPts val="0"/>
              </a:spcBef>
              <a:buAutoNum type="arabicPeriod"/>
            </a:pPr>
            <a:r>
              <a:rPr lang="en" sz="2800" b="1" dirty="0">
                <a:solidFill>
                  <a:schemeClr val="bg1"/>
                </a:solidFill>
              </a:rPr>
              <a:t>How are the physical properties of matter different from their chemical properties?</a:t>
            </a:r>
            <a:br>
              <a:rPr lang="en" sz="2800" b="1" dirty="0">
                <a:solidFill>
                  <a:schemeClr val="bg1"/>
                </a:solidFill>
              </a:rPr>
            </a:br>
            <a:endParaRPr lang="en" sz="2800" b="1" dirty="0">
              <a:solidFill>
                <a:schemeClr val="bg1"/>
              </a:solidFill>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rtl="0">
              <a:spcBef>
                <a:spcPts val="0"/>
              </a:spcBef>
              <a:buClr>
                <a:schemeClr val="dk1"/>
              </a:buClr>
              <a:buSzPct val="30555"/>
              <a:buFont typeface="Arial"/>
              <a:buNone/>
            </a:pPr>
            <a:r>
              <a:rPr lang="en" sz="3600" b="1" dirty="0" smtClean="0">
                <a:solidFill>
                  <a:schemeClr val="bg1"/>
                </a:solidFill>
              </a:rPr>
              <a:t>WARM-UP</a:t>
            </a:r>
            <a:endParaRPr lang="en" sz="3600" b="1" dirty="0">
              <a:solidFill>
                <a:schemeClr val="bg1"/>
              </a:solidFill>
            </a:endParaRPr>
          </a:p>
          <a:p>
            <a:pPr lvl="0">
              <a:spcBef>
                <a:spcPts val="0"/>
              </a:spcBef>
              <a:buNone/>
            </a:pPr>
            <a:endParaRPr dirty="0"/>
          </a:p>
        </p:txBody>
      </p:sp>
      <p:sp>
        <p:nvSpPr>
          <p:cNvPr id="61" name="Shape 61"/>
          <p:cNvSpPr txBox="1">
            <a:spLocks noGrp="1"/>
          </p:cNvSpPr>
          <p:nvPr>
            <p:ph type="body" idx="1"/>
          </p:nvPr>
        </p:nvSpPr>
        <p:spPr>
          <a:xfrm>
            <a:off x="311700" y="1571875"/>
            <a:ext cx="8520599" cy="2997000"/>
          </a:xfrm>
          <a:prstGeom prst="rect">
            <a:avLst/>
          </a:prstGeom>
        </p:spPr>
        <p:txBody>
          <a:bodyPr lIns="91425" tIns="91425" rIns="91425" bIns="91425" anchor="t" anchorCtr="0">
            <a:noAutofit/>
          </a:bodyPr>
          <a:lstStyle/>
          <a:p>
            <a:pPr marL="228600" lvl="0" rtl="0">
              <a:spcBef>
                <a:spcPts val="0"/>
              </a:spcBef>
              <a:buClr>
                <a:schemeClr val="dk1"/>
              </a:buClr>
            </a:pPr>
            <a:r>
              <a:rPr lang="en" sz="2800" b="1" dirty="0">
                <a:solidFill>
                  <a:schemeClr val="bg1"/>
                </a:solidFill>
              </a:rPr>
              <a:t>What is matter?</a:t>
            </a:r>
            <a:br>
              <a:rPr lang="en" sz="2800" b="1" dirty="0">
                <a:solidFill>
                  <a:schemeClr val="bg1"/>
                </a:solidFill>
              </a:rPr>
            </a:br>
            <a:endParaRPr lang="en" sz="2800" b="1" dirty="0">
              <a:solidFill>
                <a:schemeClr val="bg1"/>
              </a:solidFill>
            </a:endParaRPr>
          </a:p>
          <a:p>
            <a:pPr marL="228600" lvl="0" rtl="0">
              <a:spcBef>
                <a:spcPts val="0"/>
              </a:spcBef>
              <a:buClr>
                <a:schemeClr val="dk1"/>
              </a:buClr>
            </a:pPr>
            <a:r>
              <a:rPr lang="en" sz="2800" b="1" dirty="0">
                <a:solidFill>
                  <a:schemeClr val="bg1"/>
                </a:solidFill>
              </a:rPr>
              <a:t>What is a physical property?</a:t>
            </a:r>
            <a:br>
              <a:rPr lang="en" sz="2800" b="1" dirty="0">
                <a:solidFill>
                  <a:schemeClr val="bg1"/>
                </a:solidFill>
              </a:rPr>
            </a:br>
            <a:endParaRPr lang="en" sz="2800" b="1" dirty="0">
              <a:solidFill>
                <a:schemeClr val="bg1"/>
              </a:solidFill>
            </a:endParaRPr>
          </a:p>
          <a:p>
            <a:pPr marL="228600" lvl="0" rtl="0">
              <a:spcBef>
                <a:spcPts val="0"/>
              </a:spcBef>
              <a:buClr>
                <a:schemeClr val="dk1"/>
              </a:buClr>
            </a:pPr>
            <a:r>
              <a:rPr lang="en" sz="2800" b="1" dirty="0">
                <a:solidFill>
                  <a:schemeClr val="bg1"/>
                </a:solidFill>
              </a:rPr>
              <a:t>What are the 3 properties of matter?</a:t>
            </a:r>
            <a:br>
              <a:rPr lang="en" sz="2800" b="1" dirty="0">
                <a:solidFill>
                  <a:schemeClr val="bg1"/>
                </a:solidFill>
              </a:rPr>
            </a:br>
            <a:endParaRPr lang="en" sz="2800" b="1" dirty="0">
              <a:solidFill>
                <a:schemeClr val="bg1"/>
              </a:solidFill>
            </a:endParaRPr>
          </a:p>
          <a:p>
            <a:pPr lvl="0" rtl="0">
              <a:spcBef>
                <a:spcPts val="0"/>
              </a:spcBef>
              <a:buNone/>
            </a:pPr>
            <a:r>
              <a:rPr lang="en" sz="2800" b="1" dirty="0">
                <a:solidFill>
                  <a:schemeClr val="bg1"/>
                </a:solidFill>
              </a:rPr>
              <a:t> </a:t>
            </a:r>
          </a:p>
          <a:p>
            <a:pPr lvl="0">
              <a:spcBef>
                <a:spcPts val="0"/>
              </a:spcBef>
              <a:buNone/>
            </a:pPr>
            <a:endParaRPr sz="2800" dirty="0">
              <a:solidFill>
                <a:schemeClr val="dk1"/>
              </a:solidFill>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1"/>
                </a:solidFill>
              </a:rPr>
              <a:t>ANSWERS</a:t>
            </a:r>
            <a:endParaRPr lang="en-US" b="1" dirty="0">
              <a:solidFill>
                <a:schemeClr val="bg1"/>
              </a:solidFill>
            </a:endParaRPr>
          </a:p>
        </p:txBody>
      </p:sp>
      <p:sp>
        <p:nvSpPr>
          <p:cNvPr id="3" name="Text Placeholder 2"/>
          <p:cNvSpPr>
            <a:spLocks noGrp="1"/>
          </p:cNvSpPr>
          <p:nvPr>
            <p:ph type="body" idx="1"/>
          </p:nvPr>
        </p:nvSpPr>
        <p:spPr/>
        <p:txBody>
          <a:bodyPr/>
          <a:lstStyle/>
          <a:p>
            <a:pPr>
              <a:lnSpc>
                <a:spcPct val="100000"/>
              </a:lnSpc>
              <a:spcAft>
                <a:spcPts val="0"/>
              </a:spcAft>
            </a:pPr>
            <a:r>
              <a:rPr lang="en-US" sz="2400" b="1" dirty="0" smtClean="0">
                <a:solidFill>
                  <a:schemeClr val="bg1"/>
                </a:solidFill>
              </a:rPr>
              <a:t>Matter is anything that has mass and takes up space.</a:t>
            </a:r>
          </a:p>
          <a:p>
            <a:pPr>
              <a:lnSpc>
                <a:spcPct val="100000"/>
              </a:lnSpc>
              <a:spcAft>
                <a:spcPts val="0"/>
              </a:spcAft>
            </a:pPr>
            <a:endParaRPr lang="en-US" sz="2400" b="1" dirty="0" smtClean="0">
              <a:solidFill>
                <a:schemeClr val="bg1"/>
              </a:solidFill>
            </a:endParaRPr>
          </a:p>
          <a:p>
            <a:pPr>
              <a:lnSpc>
                <a:spcPct val="100000"/>
              </a:lnSpc>
              <a:spcAft>
                <a:spcPts val="0"/>
              </a:spcAft>
            </a:pPr>
            <a:r>
              <a:rPr lang="en-US" sz="2400" b="1" dirty="0" smtClean="0">
                <a:solidFill>
                  <a:schemeClr val="bg1"/>
                </a:solidFill>
              </a:rPr>
              <a:t>A physical property is a property of matter that can be observed or measured without changing the matter’s identity.</a:t>
            </a:r>
          </a:p>
          <a:p>
            <a:pPr>
              <a:lnSpc>
                <a:spcPct val="100000"/>
              </a:lnSpc>
              <a:spcAft>
                <a:spcPts val="0"/>
              </a:spcAft>
            </a:pPr>
            <a:endParaRPr lang="en-US" sz="2400" b="1" dirty="0" smtClean="0">
              <a:solidFill>
                <a:schemeClr val="bg1"/>
              </a:solidFill>
            </a:endParaRPr>
          </a:p>
          <a:p>
            <a:pPr>
              <a:lnSpc>
                <a:spcPct val="100000"/>
              </a:lnSpc>
              <a:spcAft>
                <a:spcPts val="0"/>
              </a:spcAft>
            </a:pPr>
            <a:r>
              <a:rPr lang="en-US" sz="2400" b="1" dirty="0" smtClean="0">
                <a:solidFill>
                  <a:schemeClr val="bg1"/>
                </a:solidFill>
              </a:rPr>
              <a:t>3 properties of matter are mass, volume, and weight </a:t>
            </a:r>
          </a:p>
          <a:p>
            <a:pPr>
              <a:lnSpc>
                <a:spcPct val="100000"/>
              </a:lnSpc>
              <a:spcAft>
                <a:spcPts val="0"/>
              </a:spcAft>
            </a:pPr>
            <a:r>
              <a:rPr lang="en-US" sz="2400" b="1" dirty="0" smtClean="0">
                <a:solidFill>
                  <a:schemeClr val="bg1"/>
                </a:solidFill>
              </a:rPr>
              <a:t>(today we will talk about the physical properties of thermal conductivity, density, solubility, malleability, and ductility)</a:t>
            </a:r>
          </a:p>
          <a:p>
            <a:endParaRPr lang="en-US" dirty="0">
              <a:solidFill>
                <a:schemeClr val="bg1"/>
              </a:solidFill>
            </a:endParaRPr>
          </a:p>
        </p:txBody>
      </p:sp>
    </p:spTree>
    <p:extLst>
      <p:ext uri="{BB962C8B-B14F-4D97-AF65-F5344CB8AC3E}">
        <p14:creationId xmlns:p14="http://schemas.microsoft.com/office/powerpoint/2010/main" val="4092802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rtl="0">
              <a:spcBef>
                <a:spcPts val="0"/>
              </a:spcBef>
              <a:buClr>
                <a:schemeClr val="dk1"/>
              </a:buClr>
              <a:buSzPct val="30555"/>
              <a:buFont typeface="Arial"/>
              <a:buNone/>
            </a:pPr>
            <a:r>
              <a:rPr lang="en" sz="3600" b="1" dirty="0" smtClean="0">
                <a:solidFill>
                  <a:schemeClr val="bg1"/>
                </a:solidFill>
              </a:rPr>
              <a:t>WARM-UP</a:t>
            </a:r>
            <a:endParaRPr lang="en" sz="3600" b="1" dirty="0">
              <a:solidFill>
                <a:schemeClr val="bg1"/>
              </a:solidFill>
            </a:endParaRPr>
          </a:p>
          <a:p>
            <a:pPr lvl="0">
              <a:spcBef>
                <a:spcPts val="0"/>
              </a:spcBef>
              <a:buNone/>
            </a:pPr>
            <a:endParaRPr dirty="0"/>
          </a:p>
        </p:txBody>
      </p:sp>
      <p:sp>
        <p:nvSpPr>
          <p:cNvPr id="67" name="Shape 67"/>
          <p:cNvSpPr txBox="1">
            <a:spLocks noGrp="1"/>
          </p:cNvSpPr>
          <p:nvPr>
            <p:ph type="body" idx="1"/>
          </p:nvPr>
        </p:nvSpPr>
        <p:spPr>
          <a:xfrm>
            <a:off x="311700" y="1659200"/>
            <a:ext cx="8520599" cy="2909700"/>
          </a:xfrm>
          <a:prstGeom prst="rect">
            <a:avLst/>
          </a:prstGeom>
        </p:spPr>
        <p:txBody>
          <a:bodyPr lIns="91425" tIns="91425" rIns="91425" bIns="91425" anchor="t" anchorCtr="0">
            <a:noAutofit/>
          </a:bodyPr>
          <a:lstStyle/>
          <a:p>
            <a:pPr marL="457200" lvl="0" indent="-228600" rtl="0">
              <a:spcBef>
                <a:spcPts val="0"/>
              </a:spcBef>
              <a:buClr>
                <a:schemeClr val="dk1"/>
              </a:buClr>
              <a:buAutoNum type="arabicPeriod"/>
            </a:pPr>
            <a:r>
              <a:rPr lang="en" sz="2800" b="1" dirty="0">
                <a:solidFill>
                  <a:schemeClr val="bg1"/>
                </a:solidFill>
              </a:rPr>
              <a:t>How are physical properties used to compare pure substances?</a:t>
            </a:r>
          </a:p>
          <a:p>
            <a:pPr lvl="0">
              <a:spcBef>
                <a:spcPts val="0"/>
              </a:spcBef>
              <a:buNone/>
            </a:pPr>
            <a:endParaRPr dirty="0"/>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a:buSzPct val="30555"/>
            </a:pPr>
            <a:r>
              <a:rPr lang="en" sz="3600" b="1" dirty="0">
                <a:solidFill>
                  <a:schemeClr val="bg1"/>
                </a:solidFill>
              </a:rPr>
              <a:t>WARM-UP</a:t>
            </a:r>
            <a:endParaRPr dirty="0"/>
          </a:p>
        </p:txBody>
      </p:sp>
      <p:sp>
        <p:nvSpPr>
          <p:cNvPr id="73" name="Shape 73"/>
          <p:cNvSpPr txBox="1">
            <a:spLocks noGrp="1"/>
          </p:cNvSpPr>
          <p:nvPr>
            <p:ph type="body" idx="1"/>
          </p:nvPr>
        </p:nvSpPr>
        <p:spPr>
          <a:xfrm>
            <a:off x="311700" y="1426550"/>
            <a:ext cx="8520599" cy="3142199"/>
          </a:xfrm>
          <a:prstGeom prst="rect">
            <a:avLst/>
          </a:prstGeom>
        </p:spPr>
        <p:txBody>
          <a:bodyPr lIns="91425" tIns="91425" rIns="91425" bIns="91425" anchor="t" anchorCtr="0">
            <a:noAutofit/>
          </a:bodyPr>
          <a:lstStyle/>
          <a:p>
            <a:pPr marL="457200" lvl="0" indent="-228600" rtl="0">
              <a:spcBef>
                <a:spcPts val="0"/>
              </a:spcBef>
              <a:spcAft>
                <a:spcPts val="0"/>
              </a:spcAft>
              <a:buClr>
                <a:srgbClr val="111111"/>
              </a:buClr>
              <a:buAutoNum type="arabicPeriod"/>
            </a:pPr>
            <a:r>
              <a:rPr lang="en" sz="3600" dirty="0">
                <a:solidFill>
                  <a:schemeClr val="bg1"/>
                </a:solidFill>
              </a:rPr>
              <a:t>Why is density a property of matter?</a:t>
            </a:r>
            <a:br>
              <a:rPr lang="en" sz="3600" dirty="0">
                <a:solidFill>
                  <a:schemeClr val="bg1"/>
                </a:solidFill>
              </a:rPr>
            </a:br>
            <a:endParaRPr lang="en" sz="3600" dirty="0">
              <a:solidFill>
                <a:schemeClr val="bg1"/>
              </a:solidFill>
            </a:endParaRPr>
          </a:p>
          <a:p>
            <a:pPr marL="457200" lvl="0" indent="-228600" rtl="0">
              <a:spcBef>
                <a:spcPts val="0"/>
              </a:spcBef>
              <a:spcAft>
                <a:spcPts val="0"/>
              </a:spcAft>
              <a:buClr>
                <a:srgbClr val="111111"/>
              </a:buClr>
              <a:buAutoNum type="arabicPeriod"/>
            </a:pPr>
            <a:r>
              <a:rPr lang="en" sz="3600" dirty="0">
                <a:solidFill>
                  <a:schemeClr val="bg1"/>
                </a:solidFill>
              </a:rPr>
              <a:t>What is density? How do you calculate density?</a:t>
            </a:r>
          </a:p>
          <a:p>
            <a:pPr lvl="0" rtl="0">
              <a:spcBef>
                <a:spcPts val="0"/>
              </a:spcBef>
              <a:spcAft>
                <a:spcPts val="0"/>
              </a:spcAft>
              <a:buNone/>
            </a:pPr>
            <a:endParaRPr sz="3600" dirty="0">
              <a:solidFill>
                <a:schemeClr val="bg1"/>
              </a:solidFill>
              <a:latin typeface="Calibri"/>
              <a:ea typeface="Calibri"/>
              <a:cs typeface="Calibri"/>
              <a:sym typeface="Calibri"/>
            </a:endParaRPr>
          </a:p>
          <a:p>
            <a:pPr lvl="0">
              <a:spcBef>
                <a:spcPts val="0"/>
              </a:spcBef>
              <a:buNone/>
            </a:pPr>
            <a:endParaRPr sz="3600" dirty="0">
              <a:solidFill>
                <a:schemeClr val="bg1"/>
              </a:solidFill>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a:buSzPct val="30555"/>
            </a:pPr>
            <a:r>
              <a:rPr lang="en" sz="3600" b="1" dirty="0">
                <a:solidFill>
                  <a:schemeClr val="bg1"/>
                </a:solidFill>
              </a:rPr>
              <a:t>WARM-UP</a:t>
            </a:r>
            <a:endParaRPr dirty="0"/>
          </a:p>
        </p:txBody>
      </p:sp>
      <p:sp>
        <p:nvSpPr>
          <p:cNvPr id="79" name="Shape 79"/>
          <p:cNvSpPr txBox="1">
            <a:spLocks noGrp="1"/>
          </p:cNvSpPr>
          <p:nvPr>
            <p:ph type="body" idx="1"/>
          </p:nvPr>
        </p:nvSpPr>
        <p:spPr>
          <a:xfrm>
            <a:off x="311700" y="1641725"/>
            <a:ext cx="8520599" cy="2927100"/>
          </a:xfrm>
          <a:prstGeom prst="rect">
            <a:avLst/>
          </a:prstGeom>
        </p:spPr>
        <p:txBody>
          <a:bodyPr lIns="91425" tIns="91425" rIns="91425" bIns="91425" anchor="t" anchorCtr="0">
            <a:noAutofit/>
          </a:bodyPr>
          <a:lstStyle/>
          <a:p>
            <a:pPr marL="457200" lvl="0" indent="-228600" rtl="0">
              <a:spcBef>
                <a:spcPts val="0"/>
              </a:spcBef>
              <a:spcAft>
                <a:spcPts val="0"/>
              </a:spcAft>
              <a:buClr>
                <a:srgbClr val="111111"/>
              </a:buClr>
              <a:buAutoNum type="arabicPeriod"/>
            </a:pPr>
            <a:r>
              <a:rPr lang="en" sz="3200" dirty="0">
                <a:solidFill>
                  <a:schemeClr val="bg1"/>
                </a:solidFill>
              </a:rPr>
              <a:t>Two liquids, A and B, have densities 0.75 g/ml and 1.14 g/ml respectively. When both liquids are poured into a container, one liquid floats on top of the other. Which liquid is on top?</a:t>
            </a:r>
          </a:p>
          <a:p>
            <a:pPr lvl="0" rtl="0">
              <a:spcBef>
                <a:spcPts val="0"/>
              </a:spcBef>
              <a:spcAft>
                <a:spcPts val="0"/>
              </a:spcAft>
              <a:buClr>
                <a:srgbClr val="000000"/>
              </a:buClr>
              <a:buSzPct val="61111"/>
              <a:buNone/>
            </a:pPr>
            <a:endParaRPr dirty="0">
              <a:solidFill>
                <a:srgbClr val="111111"/>
              </a:solidFill>
            </a:endParaRPr>
          </a:p>
          <a:p>
            <a:pPr lvl="0" rtl="0">
              <a:spcBef>
                <a:spcPts val="0"/>
              </a:spcBef>
              <a:buNone/>
            </a:pPr>
            <a:endParaRPr sz="1200" dirty="0">
              <a:solidFill>
                <a:schemeClr val="dk1"/>
              </a:solidFill>
              <a:latin typeface="Times New Roman"/>
              <a:ea typeface="Times New Roman"/>
              <a:cs typeface="Times New Roman"/>
              <a:sym typeface="Times New Roman"/>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62753"/>
            <a:ext cx="8520599" cy="762001"/>
          </a:xfrm>
          <a:prstGeom prst="rect">
            <a:avLst/>
          </a:prstGeom>
        </p:spPr>
        <p:txBody>
          <a:bodyPr lIns="91425" tIns="91425" rIns="91425" bIns="91425" anchor="t" anchorCtr="0">
            <a:noAutofit/>
          </a:bodyPr>
          <a:lstStyle/>
          <a:p>
            <a:pPr lvl="0" algn="ctr">
              <a:buSzPct val="30555"/>
            </a:pPr>
            <a:r>
              <a:rPr lang="en" sz="3600" b="1" dirty="0">
                <a:solidFill>
                  <a:schemeClr val="bg1"/>
                </a:solidFill>
              </a:rPr>
              <a:t>WARM-UP</a:t>
            </a:r>
            <a:endParaRPr dirty="0"/>
          </a:p>
        </p:txBody>
      </p:sp>
      <p:sp>
        <p:nvSpPr>
          <p:cNvPr id="85" name="Shape 85"/>
          <p:cNvSpPr txBox="1">
            <a:spLocks noGrp="1"/>
          </p:cNvSpPr>
          <p:nvPr>
            <p:ph type="body" idx="1"/>
          </p:nvPr>
        </p:nvSpPr>
        <p:spPr>
          <a:xfrm>
            <a:off x="71718" y="824754"/>
            <a:ext cx="8937811" cy="3744271"/>
          </a:xfrm>
          <a:prstGeom prst="rect">
            <a:avLst/>
          </a:prstGeom>
        </p:spPr>
        <p:txBody>
          <a:bodyPr lIns="91425" tIns="91425" rIns="91425" bIns="91425" anchor="t" anchorCtr="0">
            <a:noAutofit/>
          </a:bodyPr>
          <a:lstStyle/>
          <a:p>
            <a:pPr marL="457200" lvl="0" indent="-228600" rtl="0">
              <a:spcBef>
                <a:spcPts val="0"/>
              </a:spcBef>
              <a:buAutoNum type="arabicPeriod"/>
            </a:pPr>
            <a:r>
              <a:rPr lang="en" sz="2800" dirty="0">
                <a:solidFill>
                  <a:schemeClr val="bg1"/>
                </a:solidFill>
              </a:rPr>
              <a:t>The temperature at which a solid turns into a liquid is known as its _____________________________.</a:t>
            </a:r>
          </a:p>
          <a:p>
            <a:pPr marL="457200" lvl="0" indent="-228600" rtl="0">
              <a:spcBef>
                <a:spcPts val="0"/>
              </a:spcBef>
              <a:buAutoNum type="arabicPeriod"/>
            </a:pPr>
            <a:r>
              <a:rPr lang="en" sz="2800" dirty="0">
                <a:solidFill>
                  <a:schemeClr val="bg1"/>
                </a:solidFill>
              </a:rPr>
              <a:t>The temperature at which a liquid boils is known as its </a:t>
            </a:r>
            <a:r>
              <a:rPr lang="en" sz="2800" dirty="0" smtClean="0">
                <a:solidFill>
                  <a:schemeClr val="bg1"/>
                </a:solidFill>
              </a:rPr>
              <a:t>_____________________________.</a:t>
            </a:r>
          </a:p>
          <a:p>
            <a:pPr marL="457200" lvl="0" indent="-228600" rtl="0">
              <a:spcBef>
                <a:spcPts val="0"/>
              </a:spcBef>
              <a:buAutoNum type="arabicPeriod"/>
            </a:pPr>
            <a:r>
              <a:rPr lang="en" sz="2800" dirty="0" smtClean="0">
                <a:solidFill>
                  <a:schemeClr val="bg1"/>
                </a:solidFill>
              </a:rPr>
              <a:t>The </a:t>
            </a:r>
            <a:r>
              <a:rPr lang="en" sz="2800" dirty="0">
                <a:solidFill>
                  <a:schemeClr val="bg1"/>
                </a:solidFill>
              </a:rPr>
              <a:t>ability of one substance to dissolve into another is known as its _____________________________.</a:t>
            </a:r>
          </a:p>
          <a:p>
            <a:pPr lvl="0" rtl="0">
              <a:spcBef>
                <a:spcPts val="0"/>
              </a:spcBef>
              <a:spcAft>
                <a:spcPts val="0"/>
              </a:spcAft>
              <a:buNone/>
            </a:pPr>
            <a:endParaRPr dirty="0">
              <a:solidFill>
                <a:schemeClr val="dk1"/>
              </a:solidFill>
            </a:endParaRPr>
          </a:p>
          <a:p>
            <a:pPr lvl="0" rtl="0">
              <a:spcBef>
                <a:spcPts val="0"/>
              </a:spcBef>
              <a:spcAft>
                <a:spcPts val="0"/>
              </a:spcAft>
              <a:buNone/>
            </a:pPr>
            <a:endParaRPr dirty="0">
              <a:solidFill>
                <a:srgbClr val="111111"/>
              </a:solidFill>
            </a:endParaRPr>
          </a:p>
          <a:p>
            <a:pPr lvl="0" rtl="0">
              <a:spcBef>
                <a:spcPts val="0"/>
              </a:spcBef>
              <a:spcAft>
                <a:spcPts val="0"/>
              </a:spcAft>
              <a:buNone/>
            </a:pPr>
            <a:endParaRPr dirty="0">
              <a:solidFill>
                <a:srgbClr val="111111"/>
              </a:solidFill>
            </a:endParaRPr>
          </a:p>
          <a:p>
            <a:pPr lvl="0">
              <a:spcBef>
                <a:spcPts val="0"/>
              </a:spcBef>
              <a:buNone/>
            </a:pPr>
            <a:endParaRPr dirty="0"/>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62753"/>
            <a:ext cx="8520599" cy="762001"/>
          </a:xfrm>
          <a:prstGeom prst="rect">
            <a:avLst/>
          </a:prstGeom>
        </p:spPr>
        <p:txBody>
          <a:bodyPr lIns="91425" tIns="91425" rIns="91425" bIns="91425" anchor="t" anchorCtr="0">
            <a:noAutofit/>
          </a:bodyPr>
          <a:lstStyle/>
          <a:p>
            <a:pPr lvl="0" algn="ctr">
              <a:buSzPct val="30555"/>
            </a:pPr>
            <a:r>
              <a:rPr lang="en" sz="3600" b="1" dirty="0">
                <a:solidFill>
                  <a:schemeClr val="bg1"/>
                </a:solidFill>
              </a:rPr>
              <a:t>WARM-UP</a:t>
            </a:r>
            <a:endParaRPr dirty="0"/>
          </a:p>
        </p:txBody>
      </p:sp>
      <p:sp>
        <p:nvSpPr>
          <p:cNvPr id="85" name="Shape 85"/>
          <p:cNvSpPr txBox="1">
            <a:spLocks noGrp="1"/>
          </p:cNvSpPr>
          <p:nvPr>
            <p:ph type="body" idx="1"/>
          </p:nvPr>
        </p:nvSpPr>
        <p:spPr>
          <a:xfrm>
            <a:off x="71718" y="824754"/>
            <a:ext cx="8937811" cy="3744271"/>
          </a:xfrm>
          <a:prstGeom prst="rect">
            <a:avLst/>
          </a:prstGeom>
        </p:spPr>
        <p:txBody>
          <a:bodyPr lIns="91425" tIns="91425" rIns="91425" bIns="91425" anchor="t" anchorCtr="0">
            <a:noAutofit/>
          </a:bodyPr>
          <a:lstStyle/>
          <a:p>
            <a:pPr marL="457200" lvl="0" indent="-228600" rtl="0">
              <a:spcBef>
                <a:spcPts val="0"/>
              </a:spcBef>
              <a:buAutoNum type="arabicPeriod"/>
            </a:pPr>
            <a:r>
              <a:rPr lang="en" sz="2800" dirty="0">
                <a:solidFill>
                  <a:schemeClr val="bg1"/>
                </a:solidFill>
              </a:rPr>
              <a:t>The temperature at which a solid turns into a liquid is known as its </a:t>
            </a:r>
            <a:r>
              <a:rPr lang="en" sz="2800" u="sng" dirty="0" smtClean="0">
                <a:solidFill>
                  <a:schemeClr val="bg1"/>
                </a:solidFill>
              </a:rPr>
              <a:t>Melting Point</a:t>
            </a:r>
            <a:r>
              <a:rPr lang="en" sz="2800" dirty="0" smtClean="0">
                <a:solidFill>
                  <a:schemeClr val="bg1"/>
                </a:solidFill>
              </a:rPr>
              <a:t>.</a:t>
            </a:r>
            <a:endParaRPr lang="en" sz="2800" dirty="0">
              <a:solidFill>
                <a:schemeClr val="bg1"/>
              </a:solidFill>
            </a:endParaRPr>
          </a:p>
          <a:p>
            <a:pPr marL="457200" lvl="0" indent="-228600" rtl="0">
              <a:spcBef>
                <a:spcPts val="0"/>
              </a:spcBef>
              <a:buAutoNum type="arabicPeriod"/>
            </a:pPr>
            <a:r>
              <a:rPr lang="en" sz="2800" dirty="0">
                <a:solidFill>
                  <a:schemeClr val="bg1"/>
                </a:solidFill>
              </a:rPr>
              <a:t>The temperature at which a liquid boils is known as its </a:t>
            </a:r>
            <a:r>
              <a:rPr lang="en" sz="2800" u="sng" dirty="0" smtClean="0">
                <a:solidFill>
                  <a:schemeClr val="bg1"/>
                </a:solidFill>
              </a:rPr>
              <a:t>boiling point</a:t>
            </a:r>
            <a:r>
              <a:rPr lang="en" sz="2800" dirty="0" smtClean="0">
                <a:solidFill>
                  <a:schemeClr val="bg1"/>
                </a:solidFill>
              </a:rPr>
              <a:t>.</a:t>
            </a:r>
          </a:p>
          <a:p>
            <a:pPr marL="457200" lvl="0" indent="-228600" rtl="0">
              <a:spcBef>
                <a:spcPts val="0"/>
              </a:spcBef>
              <a:buAutoNum type="arabicPeriod"/>
            </a:pPr>
            <a:r>
              <a:rPr lang="en" sz="2800" dirty="0" smtClean="0">
                <a:solidFill>
                  <a:schemeClr val="bg1"/>
                </a:solidFill>
              </a:rPr>
              <a:t>The </a:t>
            </a:r>
            <a:r>
              <a:rPr lang="en" sz="2800" dirty="0">
                <a:solidFill>
                  <a:schemeClr val="bg1"/>
                </a:solidFill>
              </a:rPr>
              <a:t>ability of one substance to dissolve into another is known as its </a:t>
            </a:r>
            <a:r>
              <a:rPr lang="en" sz="2800" u="sng" dirty="0" smtClean="0">
                <a:solidFill>
                  <a:schemeClr val="bg1"/>
                </a:solidFill>
              </a:rPr>
              <a:t>solubility</a:t>
            </a:r>
            <a:r>
              <a:rPr lang="en" sz="2800" dirty="0" smtClean="0">
                <a:solidFill>
                  <a:schemeClr val="bg1"/>
                </a:solidFill>
              </a:rPr>
              <a:t>.</a:t>
            </a:r>
            <a:endParaRPr lang="en" sz="2800" dirty="0">
              <a:solidFill>
                <a:schemeClr val="bg1"/>
              </a:solidFill>
            </a:endParaRPr>
          </a:p>
          <a:p>
            <a:pPr lvl="0" rtl="0">
              <a:spcBef>
                <a:spcPts val="0"/>
              </a:spcBef>
              <a:spcAft>
                <a:spcPts val="0"/>
              </a:spcAft>
              <a:buNone/>
            </a:pPr>
            <a:endParaRPr dirty="0">
              <a:solidFill>
                <a:schemeClr val="dk1"/>
              </a:solidFill>
            </a:endParaRPr>
          </a:p>
          <a:p>
            <a:pPr lvl="0" rtl="0">
              <a:spcBef>
                <a:spcPts val="0"/>
              </a:spcBef>
              <a:spcAft>
                <a:spcPts val="0"/>
              </a:spcAft>
              <a:buNone/>
            </a:pPr>
            <a:endParaRPr dirty="0">
              <a:solidFill>
                <a:srgbClr val="111111"/>
              </a:solidFill>
            </a:endParaRPr>
          </a:p>
          <a:p>
            <a:pPr lvl="0" rtl="0">
              <a:spcBef>
                <a:spcPts val="0"/>
              </a:spcBef>
              <a:spcAft>
                <a:spcPts val="0"/>
              </a:spcAft>
              <a:buNone/>
            </a:pPr>
            <a:endParaRPr dirty="0">
              <a:solidFill>
                <a:srgbClr val="111111"/>
              </a:solidFill>
            </a:endParaRPr>
          </a:p>
          <a:p>
            <a:pPr lvl="0">
              <a:spcBef>
                <a:spcPts val="0"/>
              </a:spcBef>
              <a:buNone/>
            </a:pPr>
            <a:endParaRPr dirty="0"/>
          </a:p>
        </p:txBody>
      </p:sp>
    </p:spTree>
    <p:extLst>
      <p:ext uri="{BB962C8B-B14F-4D97-AF65-F5344CB8AC3E}">
        <p14:creationId xmlns:p14="http://schemas.microsoft.com/office/powerpoint/2010/main" val="206417226"/>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lgn="ctr">
              <a:buSzPct val="30555"/>
            </a:pPr>
            <a:r>
              <a:rPr lang="en" sz="3600" b="1" dirty="0">
                <a:solidFill>
                  <a:schemeClr val="bg1"/>
                </a:solidFill>
              </a:rPr>
              <a:t>WARM-UP</a:t>
            </a:r>
            <a:endParaRPr dirty="0"/>
          </a:p>
        </p:txBody>
      </p:sp>
      <p:sp>
        <p:nvSpPr>
          <p:cNvPr id="91" name="Shape 91"/>
          <p:cNvSpPr txBox="1">
            <a:spLocks noGrp="1"/>
          </p:cNvSpPr>
          <p:nvPr>
            <p:ph type="body" idx="1"/>
          </p:nvPr>
        </p:nvSpPr>
        <p:spPr>
          <a:xfrm>
            <a:off x="311700" y="1442400"/>
            <a:ext cx="8520599" cy="3126599"/>
          </a:xfrm>
          <a:prstGeom prst="rect">
            <a:avLst/>
          </a:prstGeom>
        </p:spPr>
        <p:txBody>
          <a:bodyPr lIns="91425" tIns="91425" rIns="91425" bIns="91425" anchor="t" anchorCtr="0">
            <a:noAutofit/>
          </a:bodyPr>
          <a:lstStyle/>
          <a:p>
            <a:pPr marL="228600" lvl="0" rtl="0">
              <a:spcBef>
                <a:spcPts val="0"/>
              </a:spcBef>
              <a:spcAft>
                <a:spcPts val="0"/>
              </a:spcAft>
              <a:buClr>
                <a:srgbClr val="111111"/>
              </a:buClr>
            </a:pPr>
            <a:r>
              <a:rPr lang="en" sz="3200" dirty="0" smtClean="0">
                <a:solidFill>
                  <a:schemeClr val="bg1"/>
                </a:solidFill>
              </a:rPr>
              <a:t>1. In </a:t>
            </a:r>
            <a:r>
              <a:rPr lang="en" sz="3200" dirty="0">
                <a:solidFill>
                  <a:schemeClr val="bg1"/>
                </a:solidFill>
              </a:rPr>
              <a:t>what way are atoms of oxygen most different from atoms of nitrogen?</a:t>
            </a:r>
          </a:p>
          <a:p>
            <a:pPr lvl="0" rtl="0">
              <a:spcBef>
                <a:spcPts val="0"/>
              </a:spcBef>
              <a:spcAft>
                <a:spcPts val="0"/>
              </a:spcAft>
              <a:buClr>
                <a:srgbClr val="000000"/>
              </a:buClr>
              <a:buSzPct val="61111"/>
              <a:buNone/>
            </a:pPr>
            <a:endParaRPr sz="3200" dirty="0">
              <a:solidFill>
                <a:schemeClr val="bg1"/>
              </a:solidFill>
            </a:endParaRPr>
          </a:p>
          <a:p>
            <a:pPr marL="228600" lvl="0" rtl="0">
              <a:spcBef>
                <a:spcPts val="0"/>
              </a:spcBef>
              <a:spcAft>
                <a:spcPts val="0"/>
              </a:spcAft>
              <a:buClr>
                <a:schemeClr val="dk1"/>
              </a:buClr>
            </a:pPr>
            <a:r>
              <a:rPr lang="en" sz="3200" dirty="0" smtClean="0">
                <a:solidFill>
                  <a:schemeClr val="bg1"/>
                </a:solidFill>
              </a:rPr>
              <a:t>2. How </a:t>
            </a:r>
            <a:r>
              <a:rPr lang="en" sz="3200" dirty="0">
                <a:solidFill>
                  <a:schemeClr val="bg1"/>
                </a:solidFill>
              </a:rPr>
              <a:t>is matter alike or different on a molecular level?.</a:t>
            </a:r>
          </a:p>
          <a:p>
            <a:pPr lvl="0" rtl="0">
              <a:spcBef>
                <a:spcPts val="0"/>
              </a:spcBef>
              <a:buNone/>
            </a:pPr>
            <a:endParaRPr sz="3200" dirty="0">
              <a:solidFill>
                <a:schemeClr val="bg1"/>
              </a:solidFill>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972</TotalTime>
  <Words>483</Words>
  <Application>Microsoft Office PowerPoint</Application>
  <PresentationFormat>On-screen Show (16:9)</PresentationFormat>
  <Paragraphs>52</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simple-light-2</vt:lpstr>
      <vt:lpstr>Matter Unit:Physical Properties of Matter</vt:lpstr>
      <vt:lpstr>WARM-UP </vt:lpstr>
      <vt:lpstr>ANSWERS</vt:lpstr>
      <vt:lpstr>WARM-UP </vt:lpstr>
      <vt:lpstr>WARM-UP</vt:lpstr>
      <vt:lpstr>WARM-UP</vt:lpstr>
      <vt:lpstr>WARM-UP</vt:lpstr>
      <vt:lpstr>WARM-UP</vt:lpstr>
      <vt:lpstr>WARM-UP</vt:lpstr>
      <vt:lpstr>WARM-UP</vt:lpstr>
      <vt:lpstr>PowerPoint Presentation</vt:lpstr>
      <vt:lpstr>WARM-UP</vt:lpstr>
      <vt:lpstr>WARM-UP</vt:lpstr>
      <vt:lpstr>WARM-UP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Matter Unit:Physical Properties of Matter</dc:title>
  <dc:creator>mzeches</dc:creator>
  <cp:lastModifiedBy>mzeches</cp:lastModifiedBy>
  <cp:revision>14</cp:revision>
  <dcterms:modified xsi:type="dcterms:W3CDTF">2016-10-13T18:28:41Z</dcterms:modified>
</cp:coreProperties>
</file>